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73" r:id="rId10"/>
    <p:sldId id="265" r:id="rId11"/>
    <p:sldId id="269" r:id="rId12"/>
    <p:sldId id="279" r:id="rId13"/>
    <p:sldId id="264" r:id="rId14"/>
    <p:sldId id="266" r:id="rId15"/>
    <p:sldId id="267" r:id="rId16"/>
    <p:sldId id="268" r:id="rId17"/>
    <p:sldId id="272" r:id="rId18"/>
    <p:sldId id="274" r:id="rId19"/>
    <p:sldId id="275" r:id="rId20"/>
    <p:sldId id="276" r:id="rId21"/>
    <p:sldId id="280" r:id="rId22"/>
    <p:sldId id="278" r:id="rId23"/>
    <p:sldId id="271" r:id="rId24"/>
    <p:sldId id="270" r:id="rId25"/>
    <p:sldId id="27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CABB0F7-4931-F248-8DD9-427D7A8089CC}">
          <p14:sldIdLst>
            <p14:sldId id="256"/>
          </p14:sldIdLst>
        </p14:section>
        <p14:section name="Untitled Section" id="{D01FD7F9-6A83-0742-94DD-6D3599DC4149}">
          <p14:sldIdLst>
            <p14:sldId id="257"/>
            <p14:sldId id="258"/>
            <p14:sldId id="259"/>
            <p14:sldId id="260"/>
            <p14:sldId id="261"/>
            <p14:sldId id="262"/>
            <p14:sldId id="263"/>
            <p14:sldId id="273"/>
            <p14:sldId id="265"/>
            <p14:sldId id="269"/>
            <p14:sldId id="279"/>
            <p14:sldId id="264"/>
            <p14:sldId id="266"/>
            <p14:sldId id="267"/>
            <p14:sldId id="268"/>
            <p14:sldId id="272"/>
            <p14:sldId id="274"/>
            <p14:sldId id="275"/>
            <p14:sldId id="276"/>
            <p14:sldId id="280"/>
            <p14:sldId id="278"/>
            <p14:sldId id="271"/>
            <p14:sldId id="270"/>
            <p14:sldId id="27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12"/>
    <p:restoredTop sz="94643"/>
  </p:normalViewPr>
  <p:slideViewPr>
    <p:cSldViewPr snapToGrid="0" snapToObjects="1">
      <p:cViewPr varScale="1">
        <p:scale>
          <a:sx n="90" d="100"/>
          <a:sy n="90" d="100"/>
        </p:scale>
        <p:origin x="60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1D0B1B-4107-7E47-A46B-9CD3B3800299}" type="datetimeFigureOut">
              <a:rPr lang="en-US" smtClean="0"/>
              <a:t>7/1/19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B6A304-1147-6746-9178-BC73183AADB7}" type="slidenum">
              <a:rPr lang="en-US" smtClean="0"/>
              <a:t>‹#›</a:t>
            </a:fld>
            <a:endParaRPr lang="en-US"/>
          </a:p>
        </p:txBody>
      </p:sp>
    </p:spTree>
    <p:extLst>
      <p:ext uri="{BB962C8B-B14F-4D97-AF65-F5344CB8AC3E}">
        <p14:creationId xmlns:p14="http://schemas.microsoft.com/office/powerpoint/2010/main" val="4088556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B6A304-1147-6746-9178-BC73183AADB7}" type="slidenum">
              <a:rPr lang="en-US" smtClean="0"/>
              <a:t>15</a:t>
            </a:fld>
            <a:endParaRPr lang="en-US"/>
          </a:p>
        </p:txBody>
      </p:sp>
    </p:spTree>
    <p:extLst>
      <p:ext uri="{BB962C8B-B14F-4D97-AF65-F5344CB8AC3E}">
        <p14:creationId xmlns:p14="http://schemas.microsoft.com/office/powerpoint/2010/main" val="1486883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93D74-AC5D-2747-9CEC-B05A982F1A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86DEE4-77AC-F54A-8DDF-4BB854CD85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83EF96-1B01-F84D-912E-40B5D94D76E2}"/>
              </a:ext>
            </a:extLst>
          </p:cNvPr>
          <p:cNvSpPr>
            <a:spLocks noGrp="1"/>
          </p:cNvSpPr>
          <p:nvPr>
            <p:ph type="dt" sz="half" idx="10"/>
          </p:nvPr>
        </p:nvSpPr>
        <p:spPr/>
        <p:txBody>
          <a:bodyPr/>
          <a:lstStyle/>
          <a:p>
            <a:fld id="{B1E81421-88F1-2444-80D9-4D62083D3277}" type="datetimeFigureOut">
              <a:rPr lang="en-US" smtClean="0"/>
              <a:t>7/1/19</a:t>
            </a:fld>
            <a:endParaRPr lang="en-US"/>
          </a:p>
        </p:txBody>
      </p:sp>
      <p:sp>
        <p:nvSpPr>
          <p:cNvPr id="5" name="Footer Placeholder 4">
            <a:extLst>
              <a:ext uri="{FF2B5EF4-FFF2-40B4-BE49-F238E27FC236}">
                <a16:creationId xmlns:a16="http://schemas.microsoft.com/office/drawing/2014/main" id="{EE5CD8B2-9F9E-E348-B9CA-E92BB48F02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1F5736-936D-E749-8E4B-1A910E5D0489}"/>
              </a:ext>
            </a:extLst>
          </p:cNvPr>
          <p:cNvSpPr>
            <a:spLocks noGrp="1"/>
          </p:cNvSpPr>
          <p:nvPr>
            <p:ph type="sldNum" sz="quarter" idx="12"/>
          </p:nvPr>
        </p:nvSpPr>
        <p:spPr/>
        <p:txBody>
          <a:bodyPr/>
          <a:lstStyle/>
          <a:p>
            <a:fld id="{D3A00ED8-B559-E840-8F21-186DE4DFB791}" type="slidenum">
              <a:rPr lang="en-US" smtClean="0"/>
              <a:t>‹#›</a:t>
            </a:fld>
            <a:endParaRPr lang="en-US"/>
          </a:p>
        </p:txBody>
      </p:sp>
    </p:spTree>
    <p:extLst>
      <p:ext uri="{BB962C8B-B14F-4D97-AF65-F5344CB8AC3E}">
        <p14:creationId xmlns:p14="http://schemas.microsoft.com/office/powerpoint/2010/main" val="1885484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BBAC0-3FA4-FF4E-9CA6-334387EB34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17603F-C11F-F346-96D0-B9D544E361F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2E3CF4-567F-8D42-8514-E6104B8622B0}"/>
              </a:ext>
            </a:extLst>
          </p:cNvPr>
          <p:cNvSpPr>
            <a:spLocks noGrp="1"/>
          </p:cNvSpPr>
          <p:nvPr>
            <p:ph type="dt" sz="half" idx="10"/>
          </p:nvPr>
        </p:nvSpPr>
        <p:spPr/>
        <p:txBody>
          <a:bodyPr/>
          <a:lstStyle/>
          <a:p>
            <a:fld id="{B1E81421-88F1-2444-80D9-4D62083D3277}" type="datetimeFigureOut">
              <a:rPr lang="en-US" smtClean="0"/>
              <a:t>7/1/19</a:t>
            </a:fld>
            <a:endParaRPr lang="en-US"/>
          </a:p>
        </p:txBody>
      </p:sp>
      <p:sp>
        <p:nvSpPr>
          <p:cNvPr id="5" name="Footer Placeholder 4">
            <a:extLst>
              <a:ext uri="{FF2B5EF4-FFF2-40B4-BE49-F238E27FC236}">
                <a16:creationId xmlns:a16="http://schemas.microsoft.com/office/drawing/2014/main" id="{E26CC815-8F70-0242-A180-F57B087669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25C4C8-9764-344C-91E9-3892EDBCD780}"/>
              </a:ext>
            </a:extLst>
          </p:cNvPr>
          <p:cNvSpPr>
            <a:spLocks noGrp="1"/>
          </p:cNvSpPr>
          <p:nvPr>
            <p:ph type="sldNum" sz="quarter" idx="12"/>
          </p:nvPr>
        </p:nvSpPr>
        <p:spPr/>
        <p:txBody>
          <a:bodyPr/>
          <a:lstStyle/>
          <a:p>
            <a:fld id="{D3A00ED8-B559-E840-8F21-186DE4DFB791}" type="slidenum">
              <a:rPr lang="en-US" smtClean="0"/>
              <a:t>‹#›</a:t>
            </a:fld>
            <a:endParaRPr lang="en-US"/>
          </a:p>
        </p:txBody>
      </p:sp>
    </p:spTree>
    <p:extLst>
      <p:ext uri="{BB962C8B-B14F-4D97-AF65-F5344CB8AC3E}">
        <p14:creationId xmlns:p14="http://schemas.microsoft.com/office/powerpoint/2010/main" val="2641905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A2E582-A9E3-024E-82ED-4E879C3721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0F5724-CC81-654A-81C6-A342AD9A010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2CFF8B-ED5B-3C45-BD3F-FAD2BC0F8E8F}"/>
              </a:ext>
            </a:extLst>
          </p:cNvPr>
          <p:cNvSpPr>
            <a:spLocks noGrp="1"/>
          </p:cNvSpPr>
          <p:nvPr>
            <p:ph type="dt" sz="half" idx="10"/>
          </p:nvPr>
        </p:nvSpPr>
        <p:spPr/>
        <p:txBody>
          <a:bodyPr/>
          <a:lstStyle/>
          <a:p>
            <a:fld id="{B1E81421-88F1-2444-80D9-4D62083D3277}" type="datetimeFigureOut">
              <a:rPr lang="en-US" smtClean="0"/>
              <a:t>7/1/19</a:t>
            </a:fld>
            <a:endParaRPr lang="en-US"/>
          </a:p>
        </p:txBody>
      </p:sp>
      <p:sp>
        <p:nvSpPr>
          <p:cNvPr id="5" name="Footer Placeholder 4">
            <a:extLst>
              <a:ext uri="{FF2B5EF4-FFF2-40B4-BE49-F238E27FC236}">
                <a16:creationId xmlns:a16="http://schemas.microsoft.com/office/drawing/2014/main" id="{A8975083-7857-AE4B-8F71-57B665543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569163-36DF-1B47-A8CF-44CE5562DBBA}"/>
              </a:ext>
            </a:extLst>
          </p:cNvPr>
          <p:cNvSpPr>
            <a:spLocks noGrp="1"/>
          </p:cNvSpPr>
          <p:nvPr>
            <p:ph type="sldNum" sz="quarter" idx="12"/>
          </p:nvPr>
        </p:nvSpPr>
        <p:spPr/>
        <p:txBody>
          <a:bodyPr/>
          <a:lstStyle/>
          <a:p>
            <a:fld id="{D3A00ED8-B559-E840-8F21-186DE4DFB791}" type="slidenum">
              <a:rPr lang="en-US" smtClean="0"/>
              <a:t>‹#›</a:t>
            </a:fld>
            <a:endParaRPr lang="en-US"/>
          </a:p>
        </p:txBody>
      </p:sp>
    </p:spTree>
    <p:extLst>
      <p:ext uri="{BB962C8B-B14F-4D97-AF65-F5344CB8AC3E}">
        <p14:creationId xmlns:p14="http://schemas.microsoft.com/office/powerpoint/2010/main" val="428871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5026F-2F56-1947-9225-A32860BC6C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5E6675-6AE6-C24D-98F6-458F068C020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2C889B-B1D4-1F4A-8A3D-FE3068AA9FCF}"/>
              </a:ext>
            </a:extLst>
          </p:cNvPr>
          <p:cNvSpPr>
            <a:spLocks noGrp="1"/>
          </p:cNvSpPr>
          <p:nvPr>
            <p:ph type="dt" sz="half" idx="10"/>
          </p:nvPr>
        </p:nvSpPr>
        <p:spPr/>
        <p:txBody>
          <a:bodyPr/>
          <a:lstStyle/>
          <a:p>
            <a:fld id="{B1E81421-88F1-2444-80D9-4D62083D3277}" type="datetimeFigureOut">
              <a:rPr lang="en-US" smtClean="0"/>
              <a:t>7/1/19</a:t>
            </a:fld>
            <a:endParaRPr lang="en-US"/>
          </a:p>
        </p:txBody>
      </p:sp>
      <p:sp>
        <p:nvSpPr>
          <p:cNvPr id="5" name="Footer Placeholder 4">
            <a:extLst>
              <a:ext uri="{FF2B5EF4-FFF2-40B4-BE49-F238E27FC236}">
                <a16:creationId xmlns:a16="http://schemas.microsoft.com/office/drawing/2014/main" id="{777E73DB-9FC1-6945-9105-D4E6197696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F64789-9AA2-3A4C-837D-CB0B6AD3377A}"/>
              </a:ext>
            </a:extLst>
          </p:cNvPr>
          <p:cNvSpPr>
            <a:spLocks noGrp="1"/>
          </p:cNvSpPr>
          <p:nvPr>
            <p:ph type="sldNum" sz="quarter" idx="12"/>
          </p:nvPr>
        </p:nvSpPr>
        <p:spPr/>
        <p:txBody>
          <a:bodyPr/>
          <a:lstStyle/>
          <a:p>
            <a:fld id="{D3A00ED8-B559-E840-8F21-186DE4DFB791}" type="slidenum">
              <a:rPr lang="en-US" smtClean="0"/>
              <a:t>‹#›</a:t>
            </a:fld>
            <a:endParaRPr lang="en-US"/>
          </a:p>
        </p:txBody>
      </p:sp>
    </p:spTree>
    <p:extLst>
      <p:ext uri="{BB962C8B-B14F-4D97-AF65-F5344CB8AC3E}">
        <p14:creationId xmlns:p14="http://schemas.microsoft.com/office/powerpoint/2010/main" val="857791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10F88-AF1D-EA47-80E2-87ACCD98FF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00847E-9C42-FC48-A3DE-F78402129B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EEA80BB-1D83-0E46-991D-0D8B1DF8F1B7}"/>
              </a:ext>
            </a:extLst>
          </p:cNvPr>
          <p:cNvSpPr>
            <a:spLocks noGrp="1"/>
          </p:cNvSpPr>
          <p:nvPr>
            <p:ph type="dt" sz="half" idx="10"/>
          </p:nvPr>
        </p:nvSpPr>
        <p:spPr/>
        <p:txBody>
          <a:bodyPr/>
          <a:lstStyle/>
          <a:p>
            <a:fld id="{B1E81421-88F1-2444-80D9-4D62083D3277}" type="datetimeFigureOut">
              <a:rPr lang="en-US" smtClean="0"/>
              <a:t>7/1/19</a:t>
            </a:fld>
            <a:endParaRPr lang="en-US"/>
          </a:p>
        </p:txBody>
      </p:sp>
      <p:sp>
        <p:nvSpPr>
          <p:cNvPr id="5" name="Footer Placeholder 4">
            <a:extLst>
              <a:ext uri="{FF2B5EF4-FFF2-40B4-BE49-F238E27FC236}">
                <a16:creationId xmlns:a16="http://schemas.microsoft.com/office/drawing/2014/main" id="{72883DC8-3F36-6E4E-83A3-4F8698227D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B2C290-6277-FF45-87B0-AC6879AEF0A1}"/>
              </a:ext>
            </a:extLst>
          </p:cNvPr>
          <p:cNvSpPr>
            <a:spLocks noGrp="1"/>
          </p:cNvSpPr>
          <p:nvPr>
            <p:ph type="sldNum" sz="quarter" idx="12"/>
          </p:nvPr>
        </p:nvSpPr>
        <p:spPr/>
        <p:txBody>
          <a:bodyPr/>
          <a:lstStyle/>
          <a:p>
            <a:fld id="{D3A00ED8-B559-E840-8F21-186DE4DFB791}" type="slidenum">
              <a:rPr lang="en-US" smtClean="0"/>
              <a:t>‹#›</a:t>
            </a:fld>
            <a:endParaRPr lang="en-US"/>
          </a:p>
        </p:txBody>
      </p:sp>
    </p:spTree>
    <p:extLst>
      <p:ext uri="{BB962C8B-B14F-4D97-AF65-F5344CB8AC3E}">
        <p14:creationId xmlns:p14="http://schemas.microsoft.com/office/powerpoint/2010/main" val="4281293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F4581-99F6-C340-9A19-D6F8418454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01104F-A930-4849-A609-9C3A1A6950F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FBB43B-6D94-C645-AFB9-A6589D96686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3B40DA-22E3-B84D-9201-66C7757CB2B5}"/>
              </a:ext>
            </a:extLst>
          </p:cNvPr>
          <p:cNvSpPr>
            <a:spLocks noGrp="1"/>
          </p:cNvSpPr>
          <p:nvPr>
            <p:ph type="dt" sz="half" idx="10"/>
          </p:nvPr>
        </p:nvSpPr>
        <p:spPr/>
        <p:txBody>
          <a:bodyPr/>
          <a:lstStyle/>
          <a:p>
            <a:fld id="{B1E81421-88F1-2444-80D9-4D62083D3277}" type="datetimeFigureOut">
              <a:rPr lang="en-US" smtClean="0"/>
              <a:t>7/1/19</a:t>
            </a:fld>
            <a:endParaRPr lang="en-US"/>
          </a:p>
        </p:txBody>
      </p:sp>
      <p:sp>
        <p:nvSpPr>
          <p:cNvPr id="6" name="Footer Placeholder 5">
            <a:extLst>
              <a:ext uri="{FF2B5EF4-FFF2-40B4-BE49-F238E27FC236}">
                <a16:creationId xmlns:a16="http://schemas.microsoft.com/office/drawing/2014/main" id="{6826C81A-FC1F-0F49-A081-D7401C4C4D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2DC079-30C9-4545-8C52-B9BCE4D57169}"/>
              </a:ext>
            </a:extLst>
          </p:cNvPr>
          <p:cNvSpPr>
            <a:spLocks noGrp="1"/>
          </p:cNvSpPr>
          <p:nvPr>
            <p:ph type="sldNum" sz="quarter" idx="12"/>
          </p:nvPr>
        </p:nvSpPr>
        <p:spPr/>
        <p:txBody>
          <a:bodyPr/>
          <a:lstStyle/>
          <a:p>
            <a:fld id="{D3A00ED8-B559-E840-8F21-186DE4DFB791}" type="slidenum">
              <a:rPr lang="en-US" smtClean="0"/>
              <a:t>‹#›</a:t>
            </a:fld>
            <a:endParaRPr lang="en-US"/>
          </a:p>
        </p:txBody>
      </p:sp>
    </p:spTree>
    <p:extLst>
      <p:ext uri="{BB962C8B-B14F-4D97-AF65-F5344CB8AC3E}">
        <p14:creationId xmlns:p14="http://schemas.microsoft.com/office/powerpoint/2010/main" val="4084450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34708-8458-874B-8159-A3983422D2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4C37DF-CEED-6F49-A7AD-A6B7B98B36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D8E41D2-700A-7C45-B722-D16BB110385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1F68D3-FE14-3F41-9BDF-607FF43BB6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BB23C06-48DF-C843-AD3F-A9409298D49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9225C9-4738-B64F-A933-7D46DF751544}"/>
              </a:ext>
            </a:extLst>
          </p:cNvPr>
          <p:cNvSpPr>
            <a:spLocks noGrp="1"/>
          </p:cNvSpPr>
          <p:nvPr>
            <p:ph type="dt" sz="half" idx="10"/>
          </p:nvPr>
        </p:nvSpPr>
        <p:spPr/>
        <p:txBody>
          <a:bodyPr/>
          <a:lstStyle/>
          <a:p>
            <a:fld id="{B1E81421-88F1-2444-80D9-4D62083D3277}" type="datetimeFigureOut">
              <a:rPr lang="en-US" smtClean="0"/>
              <a:t>7/1/19</a:t>
            </a:fld>
            <a:endParaRPr lang="en-US"/>
          </a:p>
        </p:txBody>
      </p:sp>
      <p:sp>
        <p:nvSpPr>
          <p:cNvPr id="8" name="Footer Placeholder 7">
            <a:extLst>
              <a:ext uri="{FF2B5EF4-FFF2-40B4-BE49-F238E27FC236}">
                <a16:creationId xmlns:a16="http://schemas.microsoft.com/office/drawing/2014/main" id="{0D0C6A0C-5916-F246-8853-3469D55E05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F101D7-FB4D-784F-B17C-50E8954C4152}"/>
              </a:ext>
            </a:extLst>
          </p:cNvPr>
          <p:cNvSpPr>
            <a:spLocks noGrp="1"/>
          </p:cNvSpPr>
          <p:nvPr>
            <p:ph type="sldNum" sz="quarter" idx="12"/>
          </p:nvPr>
        </p:nvSpPr>
        <p:spPr/>
        <p:txBody>
          <a:bodyPr/>
          <a:lstStyle/>
          <a:p>
            <a:fld id="{D3A00ED8-B559-E840-8F21-186DE4DFB791}" type="slidenum">
              <a:rPr lang="en-US" smtClean="0"/>
              <a:t>‹#›</a:t>
            </a:fld>
            <a:endParaRPr lang="en-US"/>
          </a:p>
        </p:txBody>
      </p:sp>
    </p:spTree>
    <p:extLst>
      <p:ext uri="{BB962C8B-B14F-4D97-AF65-F5344CB8AC3E}">
        <p14:creationId xmlns:p14="http://schemas.microsoft.com/office/powerpoint/2010/main" val="4192634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FFC86-83E7-E641-A0A8-1B30FAAB02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32A5E6-3725-0945-A783-F7101C524B28}"/>
              </a:ext>
            </a:extLst>
          </p:cNvPr>
          <p:cNvSpPr>
            <a:spLocks noGrp="1"/>
          </p:cNvSpPr>
          <p:nvPr>
            <p:ph type="dt" sz="half" idx="10"/>
          </p:nvPr>
        </p:nvSpPr>
        <p:spPr/>
        <p:txBody>
          <a:bodyPr/>
          <a:lstStyle/>
          <a:p>
            <a:fld id="{B1E81421-88F1-2444-80D9-4D62083D3277}" type="datetimeFigureOut">
              <a:rPr lang="en-US" smtClean="0"/>
              <a:t>7/1/19</a:t>
            </a:fld>
            <a:endParaRPr lang="en-US"/>
          </a:p>
        </p:txBody>
      </p:sp>
      <p:sp>
        <p:nvSpPr>
          <p:cNvPr id="4" name="Footer Placeholder 3">
            <a:extLst>
              <a:ext uri="{FF2B5EF4-FFF2-40B4-BE49-F238E27FC236}">
                <a16:creationId xmlns:a16="http://schemas.microsoft.com/office/drawing/2014/main" id="{666E6C85-14DE-D64B-AC7F-1096187F26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F5A81F-A311-6B4A-8BA6-FDDD0CBF5B60}"/>
              </a:ext>
            </a:extLst>
          </p:cNvPr>
          <p:cNvSpPr>
            <a:spLocks noGrp="1"/>
          </p:cNvSpPr>
          <p:nvPr>
            <p:ph type="sldNum" sz="quarter" idx="12"/>
          </p:nvPr>
        </p:nvSpPr>
        <p:spPr/>
        <p:txBody>
          <a:bodyPr/>
          <a:lstStyle/>
          <a:p>
            <a:fld id="{D3A00ED8-B559-E840-8F21-186DE4DFB791}" type="slidenum">
              <a:rPr lang="en-US" smtClean="0"/>
              <a:t>‹#›</a:t>
            </a:fld>
            <a:endParaRPr lang="en-US"/>
          </a:p>
        </p:txBody>
      </p:sp>
    </p:spTree>
    <p:extLst>
      <p:ext uri="{BB962C8B-B14F-4D97-AF65-F5344CB8AC3E}">
        <p14:creationId xmlns:p14="http://schemas.microsoft.com/office/powerpoint/2010/main" val="4249162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FC8863-F351-3749-8A9F-88443DCB353E}"/>
              </a:ext>
            </a:extLst>
          </p:cNvPr>
          <p:cNvSpPr>
            <a:spLocks noGrp="1"/>
          </p:cNvSpPr>
          <p:nvPr>
            <p:ph type="dt" sz="half" idx="10"/>
          </p:nvPr>
        </p:nvSpPr>
        <p:spPr/>
        <p:txBody>
          <a:bodyPr/>
          <a:lstStyle/>
          <a:p>
            <a:fld id="{B1E81421-88F1-2444-80D9-4D62083D3277}" type="datetimeFigureOut">
              <a:rPr lang="en-US" smtClean="0"/>
              <a:t>7/1/19</a:t>
            </a:fld>
            <a:endParaRPr lang="en-US"/>
          </a:p>
        </p:txBody>
      </p:sp>
      <p:sp>
        <p:nvSpPr>
          <p:cNvPr id="3" name="Footer Placeholder 2">
            <a:extLst>
              <a:ext uri="{FF2B5EF4-FFF2-40B4-BE49-F238E27FC236}">
                <a16:creationId xmlns:a16="http://schemas.microsoft.com/office/drawing/2014/main" id="{955D6DC8-DC64-3048-A1B0-B46FC108C3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3FC01A-A4F7-EB49-95F5-4EB660FA88BD}"/>
              </a:ext>
            </a:extLst>
          </p:cNvPr>
          <p:cNvSpPr>
            <a:spLocks noGrp="1"/>
          </p:cNvSpPr>
          <p:nvPr>
            <p:ph type="sldNum" sz="quarter" idx="12"/>
          </p:nvPr>
        </p:nvSpPr>
        <p:spPr/>
        <p:txBody>
          <a:bodyPr/>
          <a:lstStyle/>
          <a:p>
            <a:fld id="{D3A00ED8-B559-E840-8F21-186DE4DFB791}" type="slidenum">
              <a:rPr lang="en-US" smtClean="0"/>
              <a:t>‹#›</a:t>
            </a:fld>
            <a:endParaRPr lang="en-US"/>
          </a:p>
        </p:txBody>
      </p:sp>
    </p:spTree>
    <p:extLst>
      <p:ext uri="{BB962C8B-B14F-4D97-AF65-F5344CB8AC3E}">
        <p14:creationId xmlns:p14="http://schemas.microsoft.com/office/powerpoint/2010/main" val="3128501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71425-BC85-3443-83B4-003589F274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9B36A3-F4E1-A542-B758-ABBDBA1565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AF827A-E2B2-D840-B279-F669E71BA7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791FA18-6D5D-9945-91C3-44F940399BB2}"/>
              </a:ext>
            </a:extLst>
          </p:cNvPr>
          <p:cNvSpPr>
            <a:spLocks noGrp="1"/>
          </p:cNvSpPr>
          <p:nvPr>
            <p:ph type="dt" sz="half" idx="10"/>
          </p:nvPr>
        </p:nvSpPr>
        <p:spPr/>
        <p:txBody>
          <a:bodyPr/>
          <a:lstStyle/>
          <a:p>
            <a:fld id="{B1E81421-88F1-2444-80D9-4D62083D3277}" type="datetimeFigureOut">
              <a:rPr lang="en-US" smtClean="0"/>
              <a:t>7/1/19</a:t>
            </a:fld>
            <a:endParaRPr lang="en-US"/>
          </a:p>
        </p:txBody>
      </p:sp>
      <p:sp>
        <p:nvSpPr>
          <p:cNvPr id="6" name="Footer Placeholder 5">
            <a:extLst>
              <a:ext uri="{FF2B5EF4-FFF2-40B4-BE49-F238E27FC236}">
                <a16:creationId xmlns:a16="http://schemas.microsoft.com/office/drawing/2014/main" id="{9AC7F86C-A8E8-DE44-A780-B158138A97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482B4F-BCC9-844B-AC63-91D6DBAE617C}"/>
              </a:ext>
            </a:extLst>
          </p:cNvPr>
          <p:cNvSpPr>
            <a:spLocks noGrp="1"/>
          </p:cNvSpPr>
          <p:nvPr>
            <p:ph type="sldNum" sz="quarter" idx="12"/>
          </p:nvPr>
        </p:nvSpPr>
        <p:spPr/>
        <p:txBody>
          <a:bodyPr/>
          <a:lstStyle/>
          <a:p>
            <a:fld id="{D3A00ED8-B559-E840-8F21-186DE4DFB791}" type="slidenum">
              <a:rPr lang="en-US" smtClean="0"/>
              <a:t>‹#›</a:t>
            </a:fld>
            <a:endParaRPr lang="en-US"/>
          </a:p>
        </p:txBody>
      </p:sp>
    </p:spTree>
    <p:extLst>
      <p:ext uri="{BB962C8B-B14F-4D97-AF65-F5344CB8AC3E}">
        <p14:creationId xmlns:p14="http://schemas.microsoft.com/office/powerpoint/2010/main" val="3158963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0D038-9E30-4F44-88B9-DB4331C939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77BF0C-73C9-0947-AFEE-F05412B4AC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FA8B02-9FFB-2D4D-A5F4-FDD9688F86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5B88725-D183-6F47-BAA9-4E1F994C5C7A}"/>
              </a:ext>
            </a:extLst>
          </p:cNvPr>
          <p:cNvSpPr>
            <a:spLocks noGrp="1"/>
          </p:cNvSpPr>
          <p:nvPr>
            <p:ph type="dt" sz="half" idx="10"/>
          </p:nvPr>
        </p:nvSpPr>
        <p:spPr/>
        <p:txBody>
          <a:bodyPr/>
          <a:lstStyle/>
          <a:p>
            <a:fld id="{B1E81421-88F1-2444-80D9-4D62083D3277}" type="datetimeFigureOut">
              <a:rPr lang="en-US" smtClean="0"/>
              <a:t>7/1/19</a:t>
            </a:fld>
            <a:endParaRPr lang="en-US"/>
          </a:p>
        </p:txBody>
      </p:sp>
      <p:sp>
        <p:nvSpPr>
          <p:cNvPr id="6" name="Footer Placeholder 5">
            <a:extLst>
              <a:ext uri="{FF2B5EF4-FFF2-40B4-BE49-F238E27FC236}">
                <a16:creationId xmlns:a16="http://schemas.microsoft.com/office/drawing/2014/main" id="{58BD88A0-75C6-524A-BEC3-E24CD275D3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D56481-DD68-E145-881A-44F4CD430A08}"/>
              </a:ext>
            </a:extLst>
          </p:cNvPr>
          <p:cNvSpPr>
            <a:spLocks noGrp="1"/>
          </p:cNvSpPr>
          <p:nvPr>
            <p:ph type="sldNum" sz="quarter" idx="12"/>
          </p:nvPr>
        </p:nvSpPr>
        <p:spPr/>
        <p:txBody>
          <a:bodyPr/>
          <a:lstStyle/>
          <a:p>
            <a:fld id="{D3A00ED8-B559-E840-8F21-186DE4DFB791}" type="slidenum">
              <a:rPr lang="en-US" smtClean="0"/>
              <a:t>‹#›</a:t>
            </a:fld>
            <a:endParaRPr lang="en-US"/>
          </a:p>
        </p:txBody>
      </p:sp>
    </p:spTree>
    <p:extLst>
      <p:ext uri="{BB962C8B-B14F-4D97-AF65-F5344CB8AC3E}">
        <p14:creationId xmlns:p14="http://schemas.microsoft.com/office/powerpoint/2010/main" val="68154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BD1ACE-D314-424C-8136-BED34B610B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134DF1-DD49-D741-8565-48DABE5657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BCD2DE-F0F2-FC4A-B090-CC4AE029C3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E81421-88F1-2444-80D9-4D62083D3277}" type="datetimeFigureOut">
              <a:rPr lang="en-US" smtClean="0"/>
              <a:t>7/1/19</a:t>
            </a:fld>
            <a:endParaRPr lang="en-US"/>
          </a:p>
        </p:txBody>
      </p:sp>
      <p:sp>
        <p:nvSpPr>
          <p:cNvPr id="5" name="Footer Placeholder 4">
            <a:extLst>
              <a:ext uri="{FF2B5EF4-FFF2-40B4-BE49-F238E27FC236}">
                <a16:creationId xmlns:a16="http://schemas.microsoft.com/office/drawing/2014/main" id="{CD40EE20-E397-5942-BF32-B13330741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92E372-C0C2-8541-ACC3-007C4D15D2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A00ED8-B559-E840-8F21-186DE4DFB791}" type="slidenum">
              <a:rPr lang="en-US" smtClean="0"/>
              <a:t>‹#›</a:t>
            </a:fld>
            <a:endParaRPr lang="en-US"/>
          </a:p>
        </p:txBody>
      </p:sp>
    </p:spTree>
    <p:extLst>
      <p:ext uri="{BB962C8B-B14F-4D97-AF65-F5344CB8AC3E}">
        <p14:creationId xmlns:p14="http://schemas.microsoft.com/office/powerpoint/2010/main" val="9657039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1C2B6-7FF7-F448-AF26-6503011B1F1A}"/>
              </a:ext>
            </a:extLst>
          </p:cNvPr>
          <p:cNvSpPr>
            <a:spLocks noGrp="1"/>
          </p:cNvSpPr>
          <p:nvPr>
            <p:ph type="ctrTitle"/>
          </p:nvPr>
        </p:nvSpPr>
        <p:spPr>
          <a:xfrm>
            <a:off x="290557" y="136193"/>
            <a:ext cx="11459909" cy="1162767"/>
          </a:xfrm>
        </p:spPr>
        <p:txBody>
          <a:bodyPr>
            <a:noAutofit/>
          </a:bodyPr>
          <a:lstStyle/>
          <a:p>
            <a:r>
              <a:rPr lang="en-GB" sz="4000" b="1" dirty="0">
                <a:solidFill>
                  <a:srgbClr val="FF0000"/>
                </a:solidFill>
                <a:latin typeface="Times New Roman" panose="02020603050405020304" pitchFamily="18" charset="0"/>
                <a:cs typeface="Times New Roman" panose="02020603050405020304" pitchFamily="18" charset="0"/>
              </a:rPr>
              <a:t>GROIN PAIN REFERRAL FROM DISTAL SITES</a:t>
            </a:r>
            <a:r>
              <a:rPr lang="en-GB" sz="4000" b="1" dirty="0">
                <a:solidFill>
                  <a:srgbClr val="FF0000"/>
                </a:solidFill>
                <a:effectLst/>
                <a:latin typeface="Times New Roman" panose="02020603050405020304" pitchFamily="18" charset="0"/>
                <a:cs typeface="Times New Roman" panose="02020603050405020304" pitchFamily="18" charset="0"/>
              </a:rPr>
              <a:t> </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17615EBB-3CCD-9F4D-BFCA-E4C612751099}"/>
              </a:ext>
            </a:extLst>
          </p:cNvPr>
          <p:cNvSpPr>
            <a:spLocks noGrp="1"/>
          </p:cNvSpPr>
          <p:nvPr>
            <p:ph type="subTitle" idx="1"/>
          </p:nvPr>
        </p:nvSpPr>
        <p:spPr>
          <a:xfrm>
            <a:off x="1219200" y="2141838"/>
            <a:ext cx="9144000" cy="3985497"/>
          </a:xfrm>
        </p:spPr>
        <p:txBody>
          <a:bodyPr>
            <a:normAutofit fontScale="92500" lnSpcReduction="10000"/>
          </a:bodyPr>
          <a:lstStyle/>
          <a:p>
            <a:r>
              <a:rPr lang="en-GB" sz="2800" b="1" dirty="0">
                <a:latin typeface="Times New Roman" panose="02020603050405020304" pitchFamily="18" charset="0"/>
                <a:cs typeface="Times New Roman" panose="02020603050405020304" pitchFamily="18" charset="0"/>
              </a:rPr>
              <a:t>ASHTON VICE</a:t>
            </a:r>
          </a:p>
          <a:p>
            <a:r>
              <a:rPr lang="en-GB" sz="2800" b="1" dirty="0">
                <a:latin typeface="Times New Roman" panose="02020603050405020304" pitchFamily="18" charset="0"/>
                <a:cs typeface="Times New Roman" panose="02020603050405020304" pitchFamily="18" charset="0"/>
              </a:rPr>
              <a:t>B.Sc. D.C (U.S.A), LRCC (U.K)</a:t>
            </a:r>
          </a:p>
          <a:p>
            <a:r>
              <a:rPr lang="en-GB" sz="2800" b="1" dirty="0">
                <a:latin typeface="Times New Roman" panose="02020603050405020304" pitchFamily="18" charset="0"/>
                <a:cs typeface="Times New Roman" panose="02020603050405020304" pitchFamily="18" charset="0"/>
              </a:rPr>
              <a:t>CHIROPRACTOR</a:t>
            </a:r>
          </a:p>
          <a:p>
            <a:r>
              <a:rPr lang="en-GB" sz="2800" b="1" dirty="0" err="1">
                <a:latin typeface="Times New Roman" panose="02020603050405020304" pitchFamily="18" charset="0"/>
                <a:cs typeface="Times New Roman" panose="02020603050405020304" pitchFamily="18" charset="0"/>
              </a:rPr>
              <a:t>www.londonsjc.co.uk</a:t>
            </a:r>
            <a:endParaRPr lang="en-GB" sz="2800" b="1" dirty="0">
              <a:latin typeface="Times New Roman" panose="02020603050405020304" pitchFamily="18" charset="0"/>
              <a:cs typeface="Times New Roman" panose="02020603050405020304" pitchFamily="18" charset="0"/>
            </a:endParaRPr>
          </a:p>
          <a:p>
            <a:r>
              <a:rPr lang="en-GB" sz="2800" b="1" dirty="0">
                <a:latin typeface="Times New Roman" panose="02020603050405020304" pitchFamily="18" charset="0"/>
                <a:cs typeface="Times New Roman" panose="02020603050405020304" pitchFamily="18" charset="0"/>
              </a:rPr>
              <a:t> </a:t>
            </a:r>
          </a:p>
          <a:p>
            <a:r>
              <a:rPr lang="en-GB" sz="3500" b="1" dirty="0">
                <a:solidFill>
                  <a:schemeClr val="accent1"/>
                </a:solidFill>
                <a:latin typeface="Times New Roman" panose="02020603050405020304" pitchFamily="18" charset="0"/>
                <a:cs typeface="Times New Roman" panose="02020603050405020304" pitchFamily="18" charset="0"/>
              </a:rPr>
              <a:t>NS</a:t>
            </a:r>
            <a:r>
              <a:rPr lang="en-GB" sz="2200" b="1" dirty="0">
                <a:solidFill>
                  <a:schemeClr val="accent1"/>
                </a:solidFill>
                <a:latin typeface="Times New Roman" panose="02020603050405020304" pitchFamily="18" charset="0"/>
                <a:cs typeface="Times New Roman" panose="02020603050405020304" pitchFamily="18" charset="0"/>
              </a:rPr>
              <a:t>PINE</a:t>
            </a:r>
            <a:r>
              <a:rPr lang="en-GB" sz="3500" b="1" dirty="0">
                <a:solidFill>
                  <a:srgbClr val="FF0000"/>
                </a:solidFill>
                <a:latin typeface="Times New Roman" panose="02020603050405020304" pitchFamily="18" charset="0"/>
                <a:cs typeface="Times New Roman" panose="02020603050405020304" pitchFamily="18" charset="0"/>
              </a:rPr>
              <a:t> </a:t>
            </a:r>
          </a:p>
          <a:p>
            <a:r>
              <a:rPr lang="en-GB" b="1" dirty="0">
                <a:solidFill>
                  <a:srgbClr val="FF0000"/>
                </a:solidFill>
                <a:latin typeface="Times New Roman" panose="02020603050405020304" pitchFamily="18" charset="0"/>
                <a:cs typeface="Times New Roman" panose="02020603050405020304" pitchFamily="18" charset="0"/>
              </a:rPr>
              <a:t>2 SAVOY PLACE </a:t>
            </a:r>
          </a:p>
          <a:p>
            <a:r>
              <a:rPr lang="en-GB" b="1" dirty="0">
                <a:solidFill>
                  <a:srgbClr val="FF0000"/>
                </a:solidFill>
                <a:latin typeface="Times New Roman" panose="02020603050405020304" pitchFamily="18" charset="0"/>
                <a:cs typeface="Times New Roman" panose="02020603050405020304" pitchFamily="18" charset="0"/>
              </a:rPr>
              <a:t>LONDON</a:t>
            </a:r>
            <a:endParaRPr lang="en-GB" dirty="0">
              <a:solidFill>
                <a:srgbClr val="FF0000"/>
              </a:solidFill>
              <a:latin typeface="Times New Roman" panose="02020603050405020304" pitchFamily="18" charset="0"/>
              <a:cs typeface="Times New Roman" panose="02020603050405020304" pitchFamily="18" charset="0"/>
            </a:endParaRPr>
          </a:p>
          <a:p>
            <a:r>
              <a:rPr lang="en-GB" b="1" dirty="0">
                <a:solidFill>
                  <a:srgbClr val="FF0000"/>
                </a:solidFill>
                <a:latin typeface="Times New Roman" panose="02020603050405020304" pitchFamily="18" charset="0"/>
                <a:cs typeface="Times New Roman" panose="02020603050405020304" pitchFamily="18" charset="0"/>
              </a:rPr>
              <a:t>1-3 JULY 2019</a:t>
            </a:r>
            <a:endParaRPr lang="en-GB" dirty="0">
              <a:solidFill>
                <a:srgbClr val="FF0000"/>
              </a:solidFill>
              <a:latin typeface="Times New Roman" panose="02020603050405020304" pitchFamily="18" charset="0"/>
              <a:cs typeface="Times New Roman" panose="02020603050405020304" pitchFamily="18" charset="0"/>
            </a:endParaRPr>
          </a:p>
          <a:p>
            <a:endParaRPr lang="en-US" sz="2800" dirty="0"/>
          </a:p>
        </p:txBody>
      </p:sp>
    </p:spTree>
    <p:extLst>
      <p:ext uri="{BB962C8B-B14F-4D97-AF65-F5344CB8AC3E}">
        <p14:creationId xmlns:p14="http://schemas.microsoft.com/office/powerpoint/2010/main" val="1682258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28105-E6F2-4B48-AA87-677330C34854}"/>
              </a:ext>
            </a:extLst>
          </p:cNvPr>
          <p:cNvSpPr>
            <a:spLocks noGrp="1"/>
          </p:cNvSpPr>
          <p:nvPr>
            <p:ph type="title"/>
          </p:nvPr>
        </p:nvSpPr>
        <p:spPr>
          <a:xfrm>
            <a:off x="68365" y="153824"/>
            <a:ext cx="11878655" cy="1741963"/>
          </a:xfrm>
        </p:spPr>
        <p:txBody>
          <a:bodyPr>
            <a:normAutofit fontScale="90000"/>
          </a:bodyPr>
          <a:lstStyle/>
          <a:p>
            <a:pPr algn="ctr"/>
            <a:r>
              <a:rPr lang="en-GB" b="1" dirty="0">
                <a:solidFill>
                  <a:srgbClr val="FF0000"/>
                </a:solidFill>
                <a:latin typeface="Times New Roman" panose="02020603050405020304" pitchFamily="18" charset="0"/>
                <a:cs typeface="Times New Roman" panose="02020603050405020304" pitchFamily="18" charset="0"/>
              </a:rPr>
              <a:t>SIMILAR SPINAL STRUCTURES PROVOKE                 SIMILAR PAIN PATTERNS IN DIFF. PTS.</a:t>
            </a:r>
            <a:br>
              <a:rPr lang="en-GB"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8106A45-A8F9-244E-99E9-0877A8FBD7E5}"/>
              </a:ext>
            </a:extLst>
          </p:cNvPr>
          <p:cNvPicPr>
            <a:picLocks noChangeAspect="1"/>
          </p:cNvPicPr>
          <p:nvPr/>
        </p:nvPicPr>
        <p:blipFill>
          <a:blip r:embed="rId2"/>
          <a:stretch>
            <a:fillRect/>
          </a:stretch>
        </p:blipFill>
        <p:spPr>
          <a:xfrm>
            <a:off x="1353618" y="1333142"/>
            <a:ext cx="4072961" cy="5430615"/>
          </a:xfrm>
          <a:prstGeom prst="rect">
            <a:avLst/>
          </a:prstGeom>
        </p:spPr>
      </p:pic>
      <p:pic>
        <p:nvPicPr>
          <p:cNvPr id="7" name="Content Placeholder 3" descr="Cutler, Back.jpeg">
            <a:extLst>
              <a:ext uri="{FF2B5EF4-FFF2-40B4-BE49-F238E27FC236}">
                <a16:creationId xmlns:a16="http://schemas.microsoft.com/office/drawing/2014/main" id="{D7401A76-2297-874C-8C38-166259C275F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75322" r="-75322"/>
          <a:stretch>
            <a:fillRect/>
          </a:stretch>
        </p:blipFill>
        <p:spPr>
          <a:xfrm>
            <a:off x="4076581" y="1332456"/>
            <a:ext cx="10114707" cy="5431301"/>
          </a:xfrm>
        </p:spPr>
      </p:pic>
    </p:spTree>
    <p:extLst>
      <p:ext uri="{BB962C8B-B14F-4D97-AF65-F5344CB8AC3E}">
        <p14:creationId xmlns:p14="http://schemas.microsoft.com/office/powerpoint/2010/main" val="68355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5F9F-AB5B-174B-9CF2-CB9E367B50AE}"/>
              </a:ext>
            </a:extLst>
          </p:cNvPr>
          <p:cNvSpPr>
            <a:spLocks noGrp="1"/>
          </p:cNvSpPr>
          <p:nvPr>
            <p:ph type="title"/>
          </p:nvPr>
        </p:nvSpPr>
        <p:spPr>
          <a:xfrm>
            <a:off x="207818" y="457201"/>
            <a:ext cx="11752118" cy="2054370"/>
          </a:xfrm>
        </p:spPr>
        <p:txBody>
          <a:bodyPr>
            <a:normAutofit fontScale="90000"/>
          </a:bodyPr>
          <a:lstStyle/>
          <a:p>
            <a:pPr algn="ctr"/>
            <a:r>
              <a:rPr lang="en-GB" sz="3600" b="1" dirty="0">
                <a:solidFill>
                  <a:srgbClr val="FF0000"/>
                </a:solidFill>
                <a:latin typeface="Times New Roman" panose="02020603050405020304" pitchFamily="18" charset="0"/>
                <a:cs typeface="Times New Roman" panose="02020603050405020304" pitchFamily="18" charset="0"/>
              </a:rPr>
              <a:t>RADIOLOGISTS AND ORTHOPAEDIC SURGEONS STUDY THEIR IMAGES SEPERATELY </a:t>
            </a:r>
            <a:br>
              <a:rPr lang="en-US" b="1" dirty="0">
                <a:latin typeface="Times New Roman" panose="02020603050405020304" pitchFamily="18" charset="0"/>
                <a:cs typeface="Times New Roman" panose="02020603050405020304" pitchFamily="18" charset="0"/>
              </a:rPr>
            </a:br>
            <a:br>
              <a:rPr lang="en-GB" b="1" dirty="0">
                <a:solidFill>
                  <a:srgbClr val="FF0000"/>
                </a:solidFill>
              </a:rPr>
            </a:br>
            <a:endParaRPr lang="en-US" dirty="0"/>
          </a:p>
        </p:txBody>
      </p:sp>
      <p:pic>
        <p:nvPicPr>
          <p:cNvPr id="7" name="Content Placeholder 3">
            <a:extLst>
              <a:ext uri="{FF2B5EF4-FFF2-40B4-BE49-F238E27FC236}">
                <a16:creationId xmlns:a16="http://schemas.microsoft.com/office/drawing/2014/main" id="{F48E9C74-3906-E24B-BFCA-F225EB0366D6}"/>
              </a:ext>
            </a:extLst>
          </p:cNvPr>
          <p:cNvPicPr>
            <a:picLocks noGrp="1"/>
          </p:cNvPicPr>
          <p:nvPr>
            <p:ph idx="1"/>
          </p:nvPr>
        </p:nvPicPr>
        <p:blipFill>
          <a:blip r:embed="rId2">
            <a:extLst>
              <a:ext uri="{28A0092B-C50C-407E-A947-70E740481C1C}">
                <a14:useLocalDpi xmlns:a14="http://schemas.microsoft.com/office/drawing/2010/main" val="0"/>
              </a:ext>
            </a:extLst>
          </a:blip>
          <a:srcRect t="16269" b="16269"/>
          <a:stretch>
            <a:fillRect/>
          </a:stretch>
        </p:blipFill>
        <p:spPr>
          <a:xfrm>
            <a:off x="1274618" y="1845078"/>
            <a:ext cx="9791700" cy="4214295"/>
          </a:xfrm>
          <a:prstGeom prst="rect">
            <a:avLst/>
          </a:prstGeom>
        </p:spPr>
      </p:pic>
      <p:sp>
        <p:nvSpPr>
          <p:cNvPr id="8" name="TextBox 7">
            <a:extLst>
              <a:ext uri="{FF2B5EF4-FFF2-40B4-BE49-F238E27FC236}">
                <a16:creationId xmlns:a16="http://schemas.microsoft.com/office/drawing/2014/main" id="{B17E9645-9722-644C-A797-A3FE45A78FA6}"/>
              </a:ext>
            </a:extLst>
          </p:cNvPr>
          <p:cNvSpPr txBox="1"/>
          <p:nvPr/>
        </p:nvSpPr>
        <p:spPr>
          <a:xfrm>
            <a:off x="1066799" y="6213764"/>
            <a:ext cx="9022773" cy="369332"/>
          </a:xfrm>
          <a:prstGeom prst="rect">
            <a:avLst/>
          </a:prstGeom>
          <a:noFill/>
        </p:spPr>
        <p:txBody>
          <a:bodyPr wrap="square" rtlCol="0">
            <a:spAutoFit/>
          </a:bodyPr>
          <a:lstStyle/>
          <a:p>
            <a:r>
              <a:rPr lang="en-US" dirty="0"/>
              <a:t> </a:t>
            </a:r>
            <a:r>
              <a:rPr lang="en-US" i="1" dirty="0" err="1"/>
              <a:t>Felson.B</a:t>
            </a:r>
            <a:r>
              <a:rPr lang="en-US" i="1" dirty="0"/>
              <a:t>. Roentgenology of Fractures and Dislocations. </a:t>
            </a:r>
            <a:r>
              <a:rPr lang="en-US" i="1" dirty="0" err="1"/>
              <a:t>Grune</a:t>
            </a:r>
            <a:r>
              <a:rPr lang="en-US" i="1" dirty="0"/>
              <a:t> &amp; Stratton, New York. 1978. </a:t>
            </a:r>
          </a:p>
        </p:txBody>
      </p:sp>
    </p:spTree>
    <p:extLst>
      <p:ext uri="{BB962C8B-B14F-4D97-AF65-F5344CB8AC3E}">
        <p14:creationId xmlns:p14="http://schemas.microsoft.com/office/powerpoint/2010/main" val="4272414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A8015-5C1D-3E40-ABB6-2A2C3A089744}"/>
              </a:ext>
            </a:extLst>
          </p:cNvPr>
          <p:cNvSpPr>
            <a:spLocks noGrp="1"/>
          </p:cNvSpPr>
          <p:nvPr>
            <p:ph type="title"/>
          </p:nvPr>
        </p:nvSpPr>
        <p:spPr>
          <a:xfrm>
            <a:off x="221942" y="365125"/>
            <a:ext cx="11131858" cy="1325563"/>
          </a:xfrm>
        </p:spPr>
        <p:txBody>
          <a:bodyPr>
            <a:norm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DISC ABNORMALITIES IN ASYMPTOMATIC SUBJECTS</a:t>
            </a:r>
            <a:r>
              <a:rPr lang="en-GB" sz="4000" dirty="0">
                <a:solidFill>
                  <a:srgbClr val="FF0000"/>
                </a:solidFill>
                <a:latin typeface="Times New Roman" panose="02020603050405020304" pitchFamily="18" charset="0"/>
                <a:cs typeface="Times New Roman" panose="02020603050405020304" pitchFamily="18" charset="0"/>
              </a:rPr>
              <a:t> </a:t>
            </a:r>
            <a:endParaRPr lang="en-US" sz="4000" dirty="0">
              <a:solidFill>
                <a:srgbClr val="FF0000"/>
              </a:solidFill>
              <a:latin typeface="Times New Roman" panose="02020603050405020304" pitchFamily="18" charset="0"/>
              <a:cs typeface="Times New Roman" panose="02020603050405020304" pitchFamily="18" charset="0"/>
            </a:endParaRPr>
          </a:p>
        </p:txBody>
      </p:sp>
      <p:pic>
        <p:nvPicPr>
          <p:cNvPr id="4" name="Content Placeholder 7">
            <a:extLst>
              <a:ext uri="{FF2B5EF4-FFF2-40B4-BE49-F238E27FC236}">
                <a16:creationId xmlns:a16="http://schemas.microsoft.com/office/drawing/2014/main" id="{DC62610E-FE6E-4E49-AB67-48888EA92391}"/>
              </a:ext>
            </a:extLst>
          </p:cNvPr>
          <p:cNvPicPr>
            <a:picLocks noGrp="1"/>
          </p:cNvPicPr>
          <p:nvPr>
            <p:ph idx="1"/>
          </p:nvPr>
        </p:nvPicPr>
        <p:blipFill>
          <a:blip r:embed="rId2">
            <a:extLst>
              <a:ext uri="{28A0092B-C50C-407E-A947-70E740481C1C}">
                <a14:useLocalDpi xmlns:a14="http://schemas.microsoft.com/office/drawing/2010/main" val="0"/>
              </a:ext>
            </a:extLst>
          </a:blip>
          <a:srcRect t="-3412" b="-3412"/>
          <a:stretch>
            <a:fillRect/>
          </a:stretch>
        </p:blipFill>
        <p:spPr>
          <a:xfrm>
            <a:off x="1038241" y="1372862"/>
            <a:ext cx="10076602" cy="5285390"/>
          </a:xfrm>
          <a:prstGeom prst="rect">
            <a:avLst/>
          </a:prstGeom>
        </p:spPr>
      </p:pic>
      <p:sp>
        <p:nvSpPr>
          <p:cNvPr id="5" name="TextBox 4">
            <a:extLst>
              <a:ext uri="{FF2B5EF4-FFF2-40B4-BE49-F238E27FC236}">
                <a16:creationId xmlns:a16="http://schemas.microsoft.com/office/drawing/2014/main" id="{AEDD0CFB-4F13-5945-9D05-74631C0A1B25}"/>
              </a:ext>
            </a:extLst>
          </p:cNvPr>
          <p:cNvSpPr txBox="1"/>
          <p:nvPr/>
        </p:nvSpPr>
        <p:spPr>
          <a:xfrm>
            <a:off x="2245604" y="6454065"/>
            <a:ext cx="6627327" cy="584775"/>
          </a:xfrm>
          <a:prstGeom prst="rect">
            <a:avLst/>
          </a:prstGeom>
          <a:noFill/>
        </p:spPr>
        <p:txBody>
          <a:bodyPr wrap="none" rtlCol="0">
            <a:spAutoFit/>
          </a:bodyPr>
          <a:lstStyle/>
          <a:p>
            <a:r>
              <a:rPr lang="en-US" sz="1400" b="1" i="1" dirty="0" err="1">
                <a:latin typeface="Times New Roman" panose="02020603050405020304" pitchFamily="18" charset="0"/>
                <a:cs typeface="Times New Roman" panose="02020603050405020304" pitchFamily="18" charset="0"/>
              </a:rPr>
              <a:t>Taylor.A,Hughes.T,Resnick.D</a:t>
            </a:r>
            <a:r>
              <a:rPr lang="en-US" sz="1400" b="1" i="1" dirty="0">
                <a:latin typeface="Times New Roman" panose="02020603050405020304" pitchFamily="18" charset="0"/>
                <a:cs typeface="Times New Roman" panose="02020603050405020304" pitchFamily="18" charset="0"/>
              </a:rPr>
              <a:t>. Skeletal Imaging. Saunders Elsevier.2</a:t>
            </a:r>
            <a:r>
              <a:rPr lang="en-US" sz="1400" b="1" i="1" baseline="30000" dirty="0">
                <a:latin typeface="Times New Roman" panose="02020603050405020304" pitchFamily="18" charset="0"/>
                <a:cs typeface="Times New Roman" panose="02020603050405020304" pitchFamily="18" charset="0"/>
              </a:rPr>
              <a:t>nd</a:t>
            </a:r>
            <a:r>
              <a:rPr lang="en-US" sz="1400" b="1" i="1" dirty="0">
                <a:latin typeface="Times New Roman" panose="02020603050405020304" pitchFamily="18" charset="0"/>
                <a:cs typeface="Times New Roman" panose="02020603050405020304" pitchFamily="18" charset="0"/>
              </a:rPr>
              <a:t> Edit. 2010. 274</a:t>
            </a:r>
            <a:r>
              <a:rPr lang="en-GB" sz="1400" b="1" i="1" dirty="0">
                <a:latin typeface="Times New Roman" panose="02020603050405020304" pitchFamily="18" charset="0"/>
                <a:cs typeface="Times New Roman" panose="02020603050405020304" pitchFamily="18" charset="0"/>
              </a:rPr>
              <a:t> </a:t>
            </a:r>
            <a:endParaRPr lang="en-US" sz="1400" b="1" i="1"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897013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AEE27-F5C3-5F45-A30E-558044B19BAF}"/>
              </a:ext>
            </a:extLst>
          </p:cNvPr>
          <p:cNvSpPr>
            <a:spLocks noGrp="1"/>
          </p:cNvSpPr>
          <p:nvPr>
            <p:ph type="title"/>
          </p:nvPr>
        </p:nvSpPr>
        <p:spPr>
          <a:xfrm>
            <a:off x="156673" y="153824"/>
            <a:ext cx="11878654" cy="1671801"/>
          </a:xfrm>
        </p:spPr>
        <p:txBody>
          <a:bodyPr>
            <a:normAutofit fontScale="90000"/>
          </a:bodyPr>
          <a:lstStyle/>
          <a:p>
            <a:pPr algn="ctr"/>
            <a:r>
              <a:rPr lang="en-GB" b="1" dirty="0">
                <a:solidFill>
                  <a:srgbClr val="FF0000"/>
                </a:solidFill>
                <a:latin typeface="Times New Roman" panose="02020603050405020304" pitchFamily="18" charset="0"/>
                <a:cs typeface="Times New Roman" panose="02020603050405020304" pitchFamily="18" charset="0"/>
              </a:rPr>
              <a:t>REFERRAL TO THE GROIN FROM SPINAL STRUCTURES</a:t>
            </a:r>
            <a:br>
              <a:rPr lang="en-GB" dirty="0"/>
            </a:br>
            <a:endParaRPr lang="en-US" sz="4000" dirty="0">
              <a:solidFill>
                <a:srgbClr val="FF0000"/>
              </a:solidFill>
            </a:endParaRPr>
          </a:p>
        </p:txBody>
      </p:sp>
      <p:pic>
        <p:nvPicPr>
          <p:cNvPr id="5" name="Picture 4">
            <a:extLst>
              <a:ext uri="{FF2B5EF4-FFF2-40B4-BE49-F238E27FC236}">
                <a16:creationId xmlns:a16="http://schemas.microsoft.com/office/drawing/2014/main" id="{E34ADD18-8B34-3E42-B27E-AB937C0B303B}"/>
              </a:ext>
            </a:extLst>
          </p:cNvPr>
          <p:cNvPicPr/>
          <p:nvPr/>
        </p:nvPicPr>
        <p:blipFill>
          <a:blip r:embed="rId2">
            <a:extLst>
              <a:ext uri="{28A0092B-C50C-407E-A947-70E740481C1C}">
                <a14:useLocalDpi xmlns:a14="http://schemas.microsoft.com/office/drawing/2010/main" val="0"/>
              </a:ext>
            </a:extLst>
          </a:blip>
          <a:stretch>
            <a:fillRect/>
          </a:stretch>
        </p:blipFill>
        <p:spPr>
          <a:xfrm>
            <a:off x="353227" y="1232137"/>
            <a:ext cx="6416052" cy="5380492"/>
          </a:xfrm>
          <a:prstGeom prst="rect">
            <a:avLst/>
          </a:prstGeom>
        </p:spPr>
      </p:pic>
      <p:sp>
        <p:nvSpPr>
          <p:cNvPr id="6" name="TextBox 5">
            <a:extLst>
              <a:ext uri="{FF2B5EF4-FFF2-40B4-BE49-F238E27FC236}">
                <a16:creationId xmlns:a16="http://schemas.microsoft.com/office/drawing/2014/main" id="{D02BC289-CB48-C441-969B-DBB9E62CD75E}"/>
              </a:ext>
            </a:extLst>
          </p:cNvPr>
          <p:cNvSpPr txBox="1"/>
          <p:nvPr/>
        </p:nvSpPr>
        <p:spPr>
          <a:xfrm>
            <a:off x="353227" y="6604084"/>
            <a:ext cx="6682811" cy="507831"/>
          </a:xfrm>
          <a:prstGeom prst="rect">
            <a:avLst/>
          </a:prstGeom>
          <a:noFill/>
        </p:spPr>
        <p:txBody>
          <a:bodyPr wrap="square" rtlCol="0">
            <a:spAutoFit/>
          </a:bodyPr>
          <a:lstStyle/>
          <a:p>
            <a:r>
              <a:rPr lang="en-GB" sz="900" b="1" i="1" dirty="0">
                <a:latin typeface="Times New Roman" panose="02020603050405020304" pitchFamily="18" charset="0"/>
                <a:cs typeface="Times New Roman" panose="02020603050405020304" pitchFamily="18" charset="0"/>
              </a:rPr>
              <a:t>BOGDUK.N. CLINICAL ANATOMY OF THE LUMBAR SPINE AND SACRUM, Elsevier. Churchill, Livingston.4</a:t>
            </a:r>
            <a:r>
              <a:rPr lang="en-GB" sz="900" b="1" i="1" baseline="30000" dirty="0">
                <a:latin typeface="Times New Roman" panose="02020603050405020304" pitchFamily="18" charset="0"/>
                <a:cs typeface="Times New Roman" panose="02020603050405020304" pitchFamily="18" charset="0"/>
              </a:rPr>
              <a:t>th</a:t>
            </a:r>
            <a:r>
              <a:rPr lang="en-GB" sz="900" b="1" i="1" dirty="0">
                <a:latin typeface="Times New Roman" panose="02020603050405020304" pitchFamily="18" charset="0"/>
                <a:cs typeface="Times New Roman" panose="02020603050405020304" pitchFamily="18" charset="0"/>
              </a:rPr>
              <a:t> Edit. 2005.</a:t>
            </a:r>
          </a:p>
          <a:p>
            <a:endParaRPr lang="en-US" dirty="0"/>
          </a:p>
        </p:txBody>
      </p:sp>
      <p:sp>
        <p:nvSpPr>
          <p:cNvPr id="7" name="TextBox 6">
            <a:extLst>
              <a:ext uri="{FF2B5EF4-FFF2-40B4-BE49-F238E27FC236}">
                <a16:creationId xmlns:a16="http://schemas.microsoft.com/office/drawing/2014/main" id="{3D6EDC10-4358-F047-AF89-01959272B11E}"/>
              </a:ext>
            </a:extLst>
          </p:cNvPr>
          <p:cNvSpPr txBox="1"/>
          <p:nvPr/>
        </p:nvSpPr>
        <p:spPr>
          <a:xfrm>
            <a:off x="6870818" y="1657884"/>
            <a:ext cx="4814131" cy="2523768"/>
          </a:xfrm>
          <a:prstGeom prst="rect">
            <a:avLst/>
          </a:prstGeom>
          <a:noFill/>
        </p:spPr>
        <p:txBody>
          <a:bodyPr wrap="square" rtlCol="0">
            <a:spAutoFit/>
          </a:bodyPr>
          <a:lstStyle/>
          <a:p>
            <a:pPr marL="285750" indent="-285750">
              <a:buFont typeface="Arial" panose="020B0604020202020204" pitchFamily="34" charset="0"/>
              <a:buChar char="•"/>
            </a:pPr>
            <a:r>
              <a:rPr lang="en-GB" sz="2000" b="1" dirty="0">
                <a:solidFill>
                  <a:srgbClr val="FF0000"/>
                </a:solidFill>
                <a:latin typeface="Times New Roman" panose="02020603050405020304" pitchFamily="18" charset="0"/>
                <a:cs typeface="Times New Roman" panose="02020603050405020304" pitchFamily="18" charset="0"/>
              </a:rPr>
              <a:t>NERVE ROOT PAIN:</a:t>
            </a:r>
            <a:r>
              <a:rPr lang="en-GB"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N.Subcostal</a:t>
            </a:r>
            <a:r>
              <a:rPr lang="en-GB" sz="2000" b="1" dirty="0">
                <a:latin typeface="Times New Roman" panose="02020603050405020304" pitchFamily="18" charset="0"/>
                <a:cs typeface="Times New Roman" panose="02020603050405020304" pitchFamily="18" charset="0"/>
              </a:rPr>
              <a:t>/Ilioinguinal/</a:t>
            </a:r>
            <a:r>
              <a:rPr lang="en-GB" sz="2000" b="1" dirty="0" err="1">
                <a:latin typeface="Times New Roman" panose="02020603050405020304" pitchFamily="18" charset="0"/>
                <a:cs typeface="Times New Roman" panose="02020603050405020304" pitchFamily="18" charset="0"/>
              </a:rPr>
              <a:t>Iliohypogastric</a:t>
            </a:r>
            <a:r>
              <a:rPr lang="en-GB" sz="2000" b="1" dirty="0">
                <a:latin typeface="Times New Roman" panose="02020603050405020304" pitchFamily="18" charset="0"/>
                <a:cs typeface="Times New Roman" panose="02020603050405020304" pitchFamily="18" charset="0"/>
              </a:rPr>
              <a:t>/Genitofemoral/Lateral femoral cutaneous nerve</a:t>
            </a:r>
          </a:p>
          <a:p>
            <a:pPr marL="285750" indent="-285750">
              <a:buFont typeface="Arial" panose="020B0604020202020204" pitchFamily="34" charset="0"/>
              <a:buChar char="•"/>
            </a:pPr>
            <a:r>
              <a:rPr lang="en-GB" sz="2000" b="1" dirty="0">
                <a:solidFill>
                  <a:srgbClr val="FF0000"/>
                </a:solidFill>
                <a:latin typeface="Times New Roman" panose="02020603050405020304" pitchFamily="18" charset="0"/>
                <a:cs typeface="Times New Roman" panose="02020603050405020304" pitchFamily="18" charset="0"/>
              </a:rPr>
              <a:t>FACET/</a:t>
            </a:r>
            <a:r>
              <a:rPr lang="en-GB" sz="2000" b="1" dirty="0">
                <a:latin typeface="Times New Roman" panose="02020603050405020304" pitchFamily="18" charset="0"/>
                <a:cs typeface="Times New Roman" panose="02020603050405020304" pitchFamily="18" charset="0"/>
              </a:rPr>
              <a:t>Zygapophysial joint pain</a:t>
            </a:r>
            <a:endParaRPr lang="en-GB"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2000" b="1" dirty="0">
                <a:solidFill>
                  <a:srgbClr val="FF0000"/>
                </a:solidFill>
                <a:latin typeface="Times New Roman" panose="02020603050405020304" pitchFamily="18" charset="0"/>
                <a:cs typeface="Times New Roman" panose="02020603050405020304" pitchFamily="18" charset="0"/>
              </a:rPr>
              <a:t>SACROILIAC JOINT </a:t>
            </a:r>
            <a:r>
              <a:rPr lang="en-GB" sz="2000" b="1" dirty="0">
                <a:latin typeface="Times New Roman" panose="02020603050405020304" pitchFamily="18" charset="0"/>
                <a:cs typeface="Times New Roman" panose="02020603050405020304" pitchFamily="18" charset="0"/>
              </a:rPr>
              <a:t>pain</a:t>
            </a:r>
            <a:endParaRPr lang="en-GB"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2000" b="1" dirty="0">
                <a:latin typeface="Times New Roman" panose="02020603050405020304" pitchFamily="18" charset="0"/>
                <a:cs typeface="Times New Roman" panose="02020603050405020304" pitchFamily="18" charset="0"/>
              </a:rPr>
              <a:t>MYOFASCIAL pain (later)</a:t>
            </a:r>
            <a:endParaRPr lang="en-GB"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345212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A45E0-75BC-9646-ABEC-ABB2362AD6FE}"/>
              </a:ext>
            </a:extLst>
          </p:cNvPr>
          <p:cNvSpPr>
            <a:spLocks noGrp="1"/>
          </p:cNvSpPr>
          <p:nvPr>
            <p:ph type="title"/>
          </p:nvPr>
        </p:nvSpPr>
        <p:spPr>
          <a:xfrm>
            <a:off x="273465" y="365125"/>
            <a:ext cx="11665010" cy="1325563"/>
          </a:xfrm>
        </p:spPr>
        <p:txBody>
          <a:bodyPr>
            <a:normAutofit/>
          </a:bodyPr>
          <a:lstStyle/>
          <a:p>
            <a:r>
              <a:rPr lang="en-GB" sz="3800" b="1" dirty="0">
                <a:solidFill>
                  <a:srgbClr val="FF0000"/>
                </a:solidFill>
                <a:latin typeface="Times New Roman" panose="02020603050405020304" pitchFamily="18" charset="0"/>
                <a:cs typeface="Times New Roman" panose="02020603050405020304" pitchFamily="18" charset="0"/>
              </a:rPr>
              <a:t>NERVE ROOT PAIN REFERRING TO THE GROIN</a:t>
            </a:r>
            <a:endParaRPr lang="en-GB" sz="3800" dirty="0">
              <a:solidFill>
                <a:srgbClr val="FF000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078A7B2B-35EB-3F42-B088-10D514E009BD}"/>
              </a:ext>
            </a:extLst>
          </p:cNvPr>
          <p:cNvPicPr>
            <a:picLocks noChangeAspect="1"/>
          </p:cNvPicPr>
          <p:nvPr/>
        </p:nvPicPr>
        <p:blipFill>
          <a:blip r:embed="rId2"/>
          <a:stretch>
            <a:fillRect/>
          </a:stretch>
        </p:blipFill>
        <p:spPr>
          <a:xfrm>
            <a:off x="406129" y="1380390"/>
            <a:ext cx="1858506" cy="2404944"/>
          </a:xfrm>
          <a:prstGeom prst="rect">
            <a:avLst/>
          </a:prstGeom>
        </p:spPr>
      </p:pic>
      <p:pic>
        <p:nvPicPr>
          <p:cNvPr id="9" name="Picture 8">
            <a:extLst>
              <a:ext uri="{FF2B5EF4-FFF2-40B4-BE49-F238E27FC236}">
                <a16:creationId xmlns:a16="http://schemas.microsoft.com/office/drawing/2014/main" id="{AA3148A9-DDC9-0841-B29B-A0568D73B151}"/>
              </a:ext>
            </a:extLst>
          </p:cNvPr>
          <p:cNvPicPr>
            <a:picLocks noChangeAspect="1"/>
          </p:cNvPicPr>
          <p:nvPr/>
        </p:nvPicPr>
        <p:blipFill>
          <a:blip r:embed="rId3"/>
          <a:stretch>
            <a:fillRect/>
          </a:stretch>
        </p:blipFill>
        <p:spPr>
          <a:xfrm>
            <a:off x="2464180" y="1380363"/>
            <a:ext cx="1872442" cy="2404971"/>
          </a:xfrm>
          <a:prstGeom prst="rect">
            <a:avLst/>
          </a:prstGeom>
        </p:spPr>
      </p:pic>
      <p:pic>
        <p:nvPicPr>
          <p:cNvPr id="11" name="Picture 10">
            <a:extLst>
              <a:ext uri="{FF2B5EF4-FFF2-40B4-BE49-F238E27FC236}">
                <a16:creationId xmlns:a16="http://schemas.microsoft.com/office/drawing/2014/main" id="{22BD43E5-8098-A84E-8E80-1F52034A05A0}"/>
              </a:ext>
            </a:extLst>
          </p:cNvPr>
          <p:cNvPicPr>
            <a:picLocks noChangeAspect="1"/>
          </p:cNvPicPr>
          <p:nvPr/>
        </p:nvPicPr>
        <p:blipFill>
          <a:blip r:embed="rId4"/>
          <a:stretch>
            <a:fillRect/>
          </a:stretch>
        </p:blipFill>
        <p:spPr>
          <a:xfrm>
            <a:off x="406129" y="3802008"/>
            <a:ext cx="1858506" cy="2496244"/>
          </a:xfrm>
          <a:prstGeom prst="rect">
            <a:avLst/>
          </a:prstGeom>
        </p:spPr>
      </p:pic>
      <p:pic>
        <p:nvPicPr>
          <p:cNvPr id="13" name="Picture 12">
            <a:extLst>
              <a:ext uri="{FF2B5EF4-FFF2-40B4-BE49-F238E27FC236}">
                <a16:creationId xmlns:a16="http://schemas.microsoft.com/office/drawing/2014/main" id="{7F26EC72-32F5-8A46-89AE-23850420AA4D}"/>
              </a:ext>
            </a:extLst>
          </p:cNvPr>
          <p:cNvPicPr>
            <a:picLocks noChangeAspect="1"/>
          </p:cNvPicPr>
          <p:nvPr/>
        </p:nvPicPr>
        <p:blipFill>
          <a:blip r:embed="rId5"/>
          <a:stretch>
            <a:fillRect/>
          </a:stretch>
        </p:blipFill>
        <p:spPr>
          <a:xfrm>
            <a:off x="2464180" y="3802007"/>
            <a:ext cx="1872442" cy="2496244"/>
          </a:xfrm>
          <a:prstGeom prst="rect">
            <a:avLst/>
          </a:prstGeom>
        </p:spPr>
      </p:pic>
      <p:sp>
        <p:nvSpPr>
          <p:cNvPr id="14" name="TextBox 13">
            <a:extLst>
              <a:ext uri="{FF2B5EF4-FFF2-40B4-BE49-F238E27FC236}">
                <a16:creationId xmlns:a16="http://schemas.microsoft.com/office/drawing/2014/main" id="{4C186F8A-08BB-CD40-9935-0CDBEDE771A8}"/>
              </a:ext>
            </a:extLst>
          </p:cNvPr>
          <p:cNvSpPr txBox="1"/>
          <p:nvPr/>
        </p:nvSpPr>
        <p:spPr>
          <a:xfrm>
            <a:off x="4336622" y="1380363"/>
            <a:ext cx="7940692" cy="1015663"/>
          </a:xfrm>
          <a:prstGeom prst="rect">
            <a:avLst/>
          </a:prstGeom>
          <a:noFill/>
        </p:spPr>
        <p:txBody>
          <a:bodyPr wrap="square" rtlCol="0">
            <a:spAutoFit/>
          </a:bodyPr>
          <a:lstStyle/>
          <a:p>
            <a:r>
              <a:rPr lang="en-GB" sz="2000" b="1" dirty="0">
                <a:latin typeface="Times New Roman" panose="02020603050405020304" pitchFamily="18" charset="0"/>
                <a:cs typeface="Times New Roman" panose="02020603050405020304" pitchFamily="18" charset="0"/>
              </a:rPr>
              <a:t>T12 Subcostal Nerve(?); L1 Ilioinguinal Nerve; </a:t>
            </a:r>
            <a:r>
              <a:rPr lang="en-GB" sz="2000" b="1" dirty="0" err="1">
                <a:latin typeface="Times New Roman" panose="02020603050405020304" pitchFamily="18" charset="0"/>
                <a:cs typeface="Times New Roman" panose="02020603050405020304" pitchFamily="18" charset="0"/>
              </a:rPr>
              <a:t>Iliohypogastric</a:t>
            </a:r>
            <a:r>
              <a:rPr lang="en-GB" sz="2000" b="1" dirty="0">
                <a:latin typeface="Times New Roman" panose="02020603050405020304" pitchFamily="18" charset="0"/>
                <a:cs typeface="Times New Roman" panose="02020603050405020304" pitchFamily="18" charset="0"/>
              </a:rPr>
              <a:t> Nerve L1-2; Genitofemoral Nerve; L3 Lateral Femoral cutaneous Nerve.</a:t>
            </a:r>
          </a:p>
          <a:p>
            <a:endParaRPr lang="en-US" sz="2000" b="1"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D333281A-9E4B-BB4C-8C7E-E117DFAC1E56}"/>
              </a:ext>
            </a:extLst>
          </p:cNvPr>
          <p:cNvPicPr>
            <a:picLocks noChangeAspect="1"/>
          </p:cNvPicPr>
          <p:nvPr/>
        </p:nvPicPr>
        <p:blipFill>
          <a:blip r:embed="rId6"/>
          <a:stretch>
            <a:fillRect/>
          </a:stretch>
        </p:blipFill>
        <p:spPr>
          <a:xfrm>
            <a:off x="5208903" y="2973936"/>
            <a:ext cx="2260121" cy="3013493"/>
          </a:xfrm>
          <a:prstGeom prst="rect">
            <a:avLst/>
          </a:prstGeom>
        </p:spPr>
      </p:pic>
      <p:pic>
        <p:nvPicPr>
          <p:cNvPr id="18" name="Picture 17">
            <a:extLst>
              <a:ext uri="{FF2B5EF4-FFF2-40B4-BE49-F238E27FC236}">
                <a16:creationId xmlns:a16="http://schemas.microsoft.com/office/drawing/2014/main" id="{AAC57843-720A-7F4A-B0FF-0B54A4BFC5EE}"/>
              </a:ext>
            </a:extLst>
          </p:cNvPr>
          <p:cNvPicPr>
            <a:picLocks noChangeAspect="1"/>
          </p:cNvPicPr>
          <p:nvPr/>
        </p:nvPicPr>
        <p:blipFill>
          <a:blip r:embed="rId7"/>
          <a:stretch>
            <a:fillRect/>
          </a:stretch>
        </p:blipFill>
        <p:spPr>
          <a:xfrm>
            <a:off x="7727101" y="2973936"/>
            <a:ext cx="2262933" cy="3017244"/>
          </a:xfrm>
          <a:prstGeom prst="rect">
            <a:avLst/>
          </a:prstGeom>
        </p:spPr>
      </p:pic>
    </p:spTree>
    <p:extLst>
      <p:ext uri="{BB962C8B-B14F-4D97-AF65-F5344CB8AC3E}">
        <p14:creationId xmlns:p14="http://schemas.microsoft.com/office/powerpoint/2010/main" val="4136515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DE4EE-8DCD-B643-9AFB-DF5E7C93513A}"/>
              </a:ext>
            </a:extLst>
          </p:cNvPr>
          <p:cNvSpPr>
            <a:spLocks noGrp="1"/>
          </p:cNvSpPr>
          <p:nvPr>
            <p:ph type="title"/>
          </p:nvPr>
        </p:nvSpPr>
        <p:spPr>
          <a:xfrm>
            <a:off x="601054" y="299104"/>
            <a:ext cx="10989892" cy="1213502"/>
          </a:xfrm>
        </p:spPr>
        <p:txBody>
          <a:bodyPr>
            <a:normAutofit/>
          </a:bodyPr>
          <a:lstStyle/>
          <a:p>
            <a:r>
              <a:rPr lang="en-GB" sz="3600" b="1" dirty="0">
                <a:solidFill>
                  <a:srgbClr val="FF0000"/>
                </a:solidFill>
                <a:latin typeface="Times New Roman" panose="02020603050405020304" pitchFamily="18" charset="0"/>
                <a:cs typeface="Times New Roman" panose="02020603050405020304" pitchFamily="18" charset="0"/>
              </a:rPr>
              <a:t>FACET JOINT PAIN REFERRING TO THE GROIN</a:t>
            </a:r>
            <a:br>
              <a:rPr lang="en-GB" sz="3600" dirty="0"/>
            </a:br>
            <a:endParaRPr lang="en-US" sz="3600" dirty="0"/>
          </a:p>
        </p:txBody>
      </p:sp>
      <p:pic>
        <p:nvPicPr>
          <p:cNvPr id="5" name="Picture 4">
            <a:extLst>
              <a:ext uri="{FF2B5EF4-FFF2-40B4-BE49-F238E27FC236}">
                <a16:creationId xmlns:a16="http://schemas.microsoft.com/office/drawing/2014/main" id="{C7896B45-1607-D647-B007-95EB8C89DB72}"/>
              </a:ext>
            </a:extLst>
          </p:cNvPr>
          <p:cNvPicPr>
            <a:picLocks noChangeAspect="1"/>
          </p:cNvPicPr>
          <p:nvPr/>
        </p:nvPicPr>
        <p:blipFill>
          <a:blip r:embed="rId3"/>
          <a:stretch>
            <a:fillRect/>
          </a:stretch>
        </p:blipFill>
        <p:spPr>
          <a:xfrm>
            <a:off x="101655" y="905855"/>
            <a:ext cx="6164063" cy="5806672"/>
          </a:xfrm>
          <a:prstGeom prst="rect">
            <a:avLst/>
          </a:prstGeom>
        </p:spPr>
      </p:pic>
      <p:sp>
        <p:nvSpPr>
          <p:cNvPr id="3" name="TextBox 2">
            <a:extLst>
              <a:ext uri="{FF2B5EF4-FFF2-40B4-BE49-F238E27FC236}">
                <a16:creationId xmlns:a16="http://schemas.microsoft.com/office/drawing/2014/main" id="{7FDCEFD3-F0E9-C945-8F66-4F1ECF5686C1}"/>
              </a:ext>
            </a:extLst>
          </p:cNvPr>
          <p:cNvSpPr txBox="1"/>
          <p:nvPr/>
        </p:nvSpPr>
        <p:spPr>
          <a:xfrm>
            <a:off x="7211291" y="4748645"/>
            <a:ext cx="184731" cy="369332"/>
          </a:xfrm>
          <a:prstGeom prst="rect">
            <a:avLst/>
          </a:prstGeom>
          <a:noFill/>
        </p:spPr>
        <p:txBody>
          <a:bodyPr wrap="none" rtlCol="0">
            <a:spAutoFit/>
          </a:bodyPr>
          <a:lstStyle/>
          <a:p>
            <a:endParaRPr lang="en-US" dirty="0"/>
          </a:p>
        </p:txBody>
      </p:sp>
      <p:pic>
        <p:nvPicPr>
          <p:cNvPr id="11" name="Picture 10">
            <a:extLst>
              <a:ext uri="{FF2B5EF4-FFF2-40B4-BE49-F238E27FC236}">
                <a16:creationId xmlns:a16="http://schemas.microsoft.com/office/drawing/2014/main" id="{9E18E386-DC63-334D-961D-B7FBB774B1B8}"/>
              </a:ext>
            </a:extLst>
          </p:cNvPr>
          <p:cNvPicPr>
            <a:picLocks noChangeAspect="1"/>
          </p:cNvPicPr>
          <p:nvPr/>
        </p:nvPicPr>
        <p:blipFill>
          <a:blip r:embed="rId4"/>
          <a:stretch>
            <a:fillRect/>
          </a:stretch>
        </p:blipFill>
        <p:spPr>
          <a:xfrm>
            <a:off x="6354861" y="905855"/>
            <a:ext cx="5735484" cy="5806672"/>
          </a:xfrm>
          <a:prstGeom prst="rect">
            <a:avLst/>
          </a:prstGeom>
        </p:spPr>
      </p:pic>
    </p:spTree>
    <p:extLst>
      <p:ext uri="{BB962C8B-B14F-4D97-AF65-F5344CB8AC3E}">
        <p14:creationId xmlns:p14="http://schemas.microsoft.com/office/powerpoint/2010/main" val="2458495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E96DD-C3E9-154E-A136-13CFBA277D20}"/>
              </a:ext>
            </a:extLst>
          </p:cNvPr>
          <p:cNvSpPr>
            <a:spLocks noGrp="1"/>
          </p:cNvSpPr>
          <p:nvPr>
            <p:ph type="title"/>
          </p:nvPr>
        </p:nvSpPr>
        <p:spPr>
          <a:xfrm>
            <a:off x="501478" y="398077"/>
            <a:ext cx="11189043" cy="1325563"/>
          </a:xfrm>
        </p:spPr>
        <p:txBody>
          <a:bodyPr>
            <a:normAutofit fontScale="90000"/>
          </a:bodyPr>
          <a:lstStyle/>
          <a:p>
            <a:r>
              <a:rPr lang="en-GB" sz="4000" b="1" dirty="0">
                <a:solidFill>
                  <a:srgbClr val="FF0000"/>
                </a:solidFill>
                <a:latin typeface="Times New Roman" panose="02020603050405020304" pitchFamily="18" charset="0"/>
                <a:cs typeface="Times New Roman" panose="02020603050405020304" pitchFamily="18" charset="0"/>
              </a:rPr>
              <a:t>FACET JOINT PAIN REFERRING TO THE GROIN</a:t>
            </a:r>
            <a:br>
              <a:rPr lang="en-GB" sz="4000" dirty="0">
                <a:solidFill>
                  <a:srgbClr val="FF0000"/>
                </a:solidFill>
                <a:latin typeface="Times New Roman" panose="02020603050405020304" pitchFamily="18" charset="0"/>
                <a:cs typeface="Times New Roman" panose="02020603050405020304" pitchFamily="18" charset="0"/>
              </a:rPr>
            </a:b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615ADD77-C22B-9240-8802-2B1D58F96F73}"/>
              </a:ext>
            </a:extLst>
          </p:cNvPr>
          <p:cNvSpPr>
            <a:spLocks noGrp="1"/>
          </p:cNvSpPr>
          <p:nvPr>
            <p:ph idx="1"/>
          </p:nvPr>
        </p:nvSpPr>
        <p:spPr>
          <a:xfrm>
            <a:off x="4956463" y="1341664"/>
            <a:ext cx="7135091" cy="2632075"/>
          </a:xfrm>
        </p:spPr>
        <p:txBody>
          <a:bodyPr>
            <a:normAutofit fontScale="92500" lnSpcReduction="20000"/>
          </a:bodyPr>
          <a:lstStyle/>
          <a:p>
            <a:pPr marL="0" indent="0">
              <a:buNone/>
            </a:pPr>
            <a:r>
              <a:rPr lang="en-GB" dirty="0">
                <a:latin typeface="Times New Roman" panose="02020603050405020304" pitchFamily="18" charset="0"/>
                <a:cs typeface="Times New Roman" panose="02020603050405020304" pitchFamily="18" charset="0"/>
              </a:rPr>
              <a:t>Composite referred pain patterns induced in six normal subjects by injection of hypertonic saline solution into the zygapophyseal (Facet) joints at </a:t>
            </a:r>
            <a:r>
              <a:rPr lang="en-GB" dirty="0">
                <a:solidFill>
                  <a:srgbClr val="FF0000"/>
                </a:solidFill>
                <a:latin typeface="Times New Roman" panose="02020603050405020304" pitchFamily="18" charset="0"/>
                <a:cs typeface="Times New Roman" panose="02020603050405020304" pitchFamily="18" charset="0"/>
              </a:rPr>
              <a:t>L1-2</a:t>
            </a:r>
            <a:r>
              <a:rPr lang="en-GB" dirty="0">
                <a:latin typeface="Times New Roman" panose="02020603050405020304" pitchFamily="18" charset="0"/>
                <a:cs typeface="Times New Roman" panose="02020603050405020304" pitchFamily="18" charset="0"/>
              </a:rPr>
              <a:t> (diagonal lines, superior pattern), and at </a:t>
            </a:r>
            <a:r>
              <a:rPr lang="en-GB" dirty="0">
                <a:solidFill>
                  <a:srgbClr val="FF0000"/>
                </a:solidFill>
                <a:latin typeface="Times New Roman" panose="02020603050405020304" pitchFamily="18" charset="0"/>
                <a:cs typeface="Times New Roman" panose="02020603050405020304" pitchFamily="18" charset="0"/>
              </a:rPr>
              <a:t>L4 – 5 </a:t>
            </a:r>
            <a:r>
              <a:rPr lang="en-GB" dirty="0">
                <a:latin typeface="Times New Roman" panose="02020603050405020304" pitchFamily="18" charset="0"/>
                <a:cs typeface="Times New Roman" panose="02020603050405020304" pitchFamily="18" charset="0"/>
              </a:rPr>
              <a:t>(cross-hatched, inferior pattern).</a:t>
            </a:r>
          </a:p>
          <a:p>
            <a:pPr marL="0" indent="0">
              <a:buNone/>
            </a:pPr>
            <a:r>
              <a:rPr lang="en-GB" dirty="0">
                <a:solidFill>
                  <a:srgbClr val="FF0000"/>
                </a:solidFill>
                <a:latin typeface="Times New Roman" panose="02020603050405020304" pitchFamily="18" charset="0"/>
                <a:cs typeface="Times New Roman" panose="02020603050405020304" pitchFamily="18" charset="0"/>
              </a:rPr>
              <a:t>Despite the difference of three segmental levels between the stimulus injections, </a:t>
            </a:r>
            <a:r>
              <a:rPr lang="en-GB" dirty="0">
                <a:solidFill>
                  <a:srgbClr val="00B0F0"/>
                </a:solidFill>
                <a:latin typeface="Times New Roman" panose="02020603050405020304" pitchFamily="18" charset="0"/>
                <a:cs typeface="Times New Roman" panose="02020603050405020304" pitchFamily="18" charset="0"/>
              </a:rPr>
              <a:t>the referred pain patterns overlap.</a:t>
            </a:r>
          </a:p>
        </p:txBody>
      </p:sp>
      <p:sp>
        <p:nvSpPr>
          <p:cNvPr id="6" name="TextBox 5">
            <a:extLst>
              <a:ext uri="{FF2B5EF4-FFF2-40B4-BE49-F238E27FC236}">
                <a16:creationId xmlns:a16="http://schemas.microsoft.com/office/drawing/2014/main" id="{D7EDB2E4-43E4-7D4D-B856-9BC18513778B}"/>
              </a:ext>
            </a:extLst>
          </p:cNvPr>
          <p:cNvSpPr txBox="1"/>
          <p:nvPr/>
        </p:nvSpPr>
        <p:spPr>
          <a:xfrm>
            <a:off x="232931" y="5861366"/>
            <a:ext cx="9050481" cy="646331"/>
          </a:xfrm>
          <a:prstGeom prst="rect">
            <a:avLst/>
          </a:prstGeom>
          <a:noFill/>
        </p:spPr>
        <p:txBody>
          <a:bodyPr wrap="square" rtlCol="0">
            <a:spAutoFit/>
          </a:bodyPr>
          <a:lstStyle/>
          <a:p>
            <a:r>
              <a:rPr lang="en-GB" b="1" i="1" dirty="0" err="1">
                <a:latin typeface="Times New Roman" panose="02020603050405020304" pitchFamily="18" charset="0"/>
                <a:cs typeface="Times New Roman" panose="02020603050405020304" pitchFamily="18" charset="0"/>
              </a:rPr>
              <a:t>McCall,Park,O’Brien</a:t>
            </a:r>
            <a:r>
              <a:rPr lang="en-GB" b="1" i="1" dirty="0">
                <a:latin typeface="Times New Roman" panose="02020603050405020304" pitchFamily="18" charset="0"/>
                <a:cs typeface="Times New Roman" panose="02020603050405020304" pitchFamily="18" charset="0"/>
              </a:rPr>
              <a:t>. Induced pain referral from posterior lumbar elements in normal subjects. Spine 4:441-446,1979</a:t>
            </a:r>
          </a:p>
        </p:txBody>
      </p:sp>
      <p:pic>
        <p:nvPicPr>
          <p:cNvPr id="8" name="Picture 7">
            <a:extLst>
              <a:ext uri="{FF2B5EF4-FFF2-40B4-BE49-F238E27FC236}">
                <a16:creationId xmlns:a16="http://schemas.microsoft.com/office/drawing/2014/main" id="{A687A4E1-34C4-3849-8F1D-B8062D413085}"/>
              </a:ext>
            </a:extLst>
          </p:cNvPr>
          <p:cNvPicPr/>
          <p:nvPr/>
        </p:nvPicPr>
        <p:blipFill>
          <a:blip r:embed="rId2">
            <a:extLst>
              <a:ext uri="{28A0092B-C50C-407E-A947-70E740481C1C}">
                <a14:useLocalDpi xmlns:a14="http://schemas.microsoft.com/office/drawing/2010/main" val="0"/>
              </a:ext>
            </a:extLst>
          </a:blip>
          <a:stretch>
            <a:fillRect/>
          </a:stretch>
        </p:blipFill>
        <p:spPr>
          <a:xfrm>
            <a:off x="232931" y="1060858"/>
            <a:ext cx="4723532" cy="4602187"/>
          </a:xfrm>
          <a:prstGeom prst="rect">
            <a:avLst/>
          </a:prstGeom>
        </p:spPr>
      </p:pic>
    </p:spTree>
    <p:extLst>
      <p:ext uri="{BB962C8B-B14F-4D97-AF65-F5344CB8AC3E}">
        <p14:creationId xmlns:p14="http://schemas.microsoft.com/office/powerpoint/2010/main" val="3748340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F61A-7F48-0B4B-BA2D-D134ECB3490E}"/>
              </a:ext>
            </a:extLst>
          </p:cNvPr>
          <p:cNvSpPr>
            <a:spLocks noGrp="1"/>
          </p:cNvSpPr>
          <p:nvPr>
            <p:ph type="title"/>
          </p:nvPr>
        </p:nvSpPr>
        <p:spPr/>
        <p:txBody>
          <a:bodyPr>
            <a:norm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SACROILIAC JOINT (SIJ)</a:t>
            </a:r>
            <a:br>
              <a:rPr lang="en-GB" sz="4000" dirty="0">
                <a:solidFill>
                  <a:srgbClr val="FF0000"/>
                </a:solidFill>
                <a:latin typeface="Times New Roman" panose="02020603050405020304" pitchFamily="18" charset="0"/>
                <a:cs typeface="Times New Roman" panose="02020603050405020304" pitchFamily="18" charset="0"/>
              </a:rPr>
            </a:br>
            <a:r>
              <a:rPr lang="en-GB" sz="4000" b="1" dirty="0">
                <a:solidFill>
                  <a:srgbClr val="FF0000"/>
                </a:solidFill>
                <a:latin typeface="Times New Roman" panose="02020603050405020304" pitchFamily="18" charset="0"/>
                <a:cs typeface="Times New Roman" panose="02020603050405020304" pitchFamily="18" charset="0"/>
              </a:rPr>
              <a:t>Controversy: 1</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C965304-F805-7C4B-AD78-2D00EAF3F492}"/>
              </a:ext>
            </a:extLst>
          </p:cNvPr>
          <p:cNvSpPr>
            <a:spLocks noGrp="1"/>
          </p:cNvSpPr>
          <p:nvPr>
            <p:ph idx="1"/>
          </p:nvPr>
        </p:nvSpPr>
        <p:spPr/>
        <p:txBody>
          <a:bodyPr>
            <a:normAutofit fontScale="77500" lnSpcReduction="20000"/>
          </a:bodyPr>
          <a:lstStyle/>
          <a:p>
            <a:r>
              <a:rPr lang="en-US" dirty="0"/>
              <a:t>Gray’s Anatomy, records the sacroiliac joint innervation to be, </a:t>
            </a:r>
            <a:r>
              <a:rPr lang="en-US" i="1" dirty="0"/>
              <a:t>“</a:t>
            </a:r>
            <a:r>
              <a:rPr lang="en-US" i="1" dirty="0">
                <a:solidFill>
                  <a:srgbClr val="FF0000"/>
                </a:solidFill>
              </a:rPr>
              <a:t>controversial and not generally agreed </a:t>
            </a:r>
            <a:r>
              <a:rPr lang="en-US" i="1" dirty="0"/>
              <a:t>and that results of reported studies vary”</a:t>
            </a:r>
            <a:endParaRPr lang="en-GB" dirty="0"/>
          </a:p>
          <a:p>
            <a:pPr marL="114300" indent="0">
              <a:buNone/>
            </a:pPr>
            <a:r>
              <a:rPr lang="en-US" dirty="0" err="1"/>
              <a:t>Sandring.S</a:t>
            </a:r>
            <a:r>
              <a:rPr lang="en-US" dirty="0"/>
              <a:t>.(Edit),Gray’s Anatomy.,39</a:t>
            </a:r>
            <a:r>
              <a:rPr lang="en-US" baseline="30000" dirty="0"/>
              <a:t>th</a:t>
            </a:r>
            <a:r>
              <a:rPr lang="en-US" dirty="0"/>
              <a:t> Edition, Elsevier. 2005.,p.1439.</a:t>
            </a:r>
            <a:endParaRPr lang="en-GB" dirty="0"/>
          </a:p>
          <a:p>
            <a:pPr marL="114300" indent="0">
              <a:buNone/>
            </a:pPr>
            <a:endParaRPr lang="en-GB" dirty="0"/>
          </a:p>
          <a:p>
            <a:r>
              <a:rPr lang="en-US" i="1" dirty="0"/>
              <a:t>The SIJ  prevalence  accounts for </a:t>
            </a:r>
            <a:r>
              <a:rPr lang="en-US" i="1" dirty="0">
                <a:solidFill>
                  <a:srgbClr val="FF0000"/>
                </a:solidFill>
              </a:rPr>
              <a:t>15-25% of low back pain</a:t>
            </a:r>
            <a:r>
              <a:rPr lang="en-US" i="1" dirty="0"/>
              <a:t>.</a:t>
            </a:r>
            <a:endParaRPr lang="en-GB" dirty="0"/>
          </a:p>
          <a:p>
            <a:pPr marL="114300" indent="0">
              <a:buNone/>
            </a:pPr>
            <a:r>
              <a:rPr lang="en-US" dirty="0"/>
              <a:t>Cohen. </a:t>
            </a:r>
            <a:r>
              <a:rPr lang="en-US" dirty="0" err="1"/>
              <a:t>S.P.Sacroiliac</a:t>
            </a:r>
            <a:r>
              <a:rPr lang="en-US" dirty="0"/>
              <a:t> joint pain: a comprehensive review of anatomy, diagnosis, and treatment.</a:t>
            </a:r>
            <a:r>
              <a:rPr lang="en-US" u="sng" dirty="0"/>
              <a:t> </a:t>
            </a:r>
            <a:r>
              <a:rPr lang="en-US" u="sng" dirty="0" err="1"/>
              <a:t>Anesth</a:t>
            </a:r>
            <a:r>
              <a:rPr lang="en-US" u="sng" dirty="0"/>
              <a:t> </a:t>
            </a:r>
            <a:r>
              <a:rPr lang="en-US" u="sng" dirty="0" err="1"/>
              <a:t>Analg</a:t>
            </a:r>
            <a:r>
              <a:rPr lang="en-US" u="sng" dirty="0"/>
              <a:t>.</a:t>
            </a:r>
            <a:r>
              <a:rPr lang="en-US" dirty="0"/>
              <a:t> 2005 Nov;101(5):1440-53.</a:t>
            </a:r>
            <a:endParaRPr lang="en-GB" dirty="0"/>
          </a:p>
          <a:p>
            <a:pPr marL="114300" indent="0">
              <a:buNone/>
            </a:pPr>
            <a:endParaRPr lang="en-GB" dirty="0"/>
          </a:p>
          <a:p>
            <a:r>
              <a:rPr lang="en-US" i="1" dirty="0"/>
              <a:t>A recent double blind prospective </a:t>
            </a:r>
            <a:r>
              <a:rPr lang="en-US" i="1"/>
              <a:t>study showed </a:t>
            </a:r>
            <a:r>
              <a:rPr lang="en-US" i="1" dirty="0"/>
              <a:t>patients who suffered with </a:t>
            </a:r>
            <a:r>
              <a:rPr lang="en-US" i="1" dirty="0">
                <a:solidFill>
                  <a:srgbClr val="FF0000"/>
                </a:solidFill>
              </a:rPr>
              <a:t>SIJ dysfunction causing leg pain response to </a:t>
            </a:r>
            <a:r>
              <a:rPr lang="en-US" b="1" i="1" dirty="0">
                <a:solidFill>
                  <a:srgbClr val="FF0000"/>
                </a:solidFill>
              </a:rPr>
              <a:t>manipulation of the sacroiliac joint was more effective than intra articular injection</a:t>
            </a:r>
            <a:r>
              <a:rPr lang="en-US" i="1" dirty="0"/>
              <a:t>.</a:t>
            </a:r>
            <a:endParaRPr lang="en-GB" dirty="0"/>
          </a:p>
          <a:p>
            <a:pPr marL="114300" indent="0">
              <a:buNone/>
            </a:pPr>
            <a:r>
              <a:rPr lang="en-US" dirty="0" err="1"/>
              <a:t>Visser.L</a:t>
            </a:r>
            <a:r>
              <a:rPr lang="en-US" dirty="0"/>
              <a:t>., </a:t>
            </a:r>
            <a:r>
              <a:rPr lang="en-US" dirty="0" err="1"/>
              <a:t>et.al</a:t>
            </a:r>
            <a:r>
              <a:rPr lang="en-US" dirty="0"/>
              <a:t>. Treatment of the sacroiliac joint in patients with leg pain: a randomized-controlled trial. European Spine J. Springer. 2013.Vol.22. No.10. p.2310-2317.</a:t>
            </a:r>
            <a:endParaRPr lang="en-GB" dirty="0"/>
          </a:p>
          <a:p>
            <a:endParaRPr lang="en-US" dirty="0"/>
          </a:p>
        </p:txBody>
      </p:sp>
    </p:spTree>
    <p:extLst>
      <p:ext uri="{BB962C8B-B14F-4D97-AF65-F5344CB8AC3E}">
        <p14:creationId xmlns:p14="http://schemas.microsoft.com/office/powerpoint/2010/main" val="1688862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B5DBA-8EEA-114E-8EFC-ADC2156CD140}"/>
              </a:ext>
            </a:extLst>
          </p:cNvPr>
          <p:cNvSpPr>
            <a:spLocks noGrp="1"/>
          </p:cNvSpPr>
          <p:nvPr>
            <p:ph type="title"/>
          </p:nvPr>
        </p:nvSpPr>
        <p:spPr>
          <a:xfrm>
            <a:off x="962488" y="311859"/>
            <a:ext cx="10515600" cy="1325563"/>
          </a:xfrm>
        </p:spPr>
        <p:txBody>
          <a:bodyPr>
            <a:norm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SACROILIAC JOINT (SIJ)</a:t>
            </a:r>
            <a:br>
              <a:rPr lang="en-GB" sz="4000" dirty="0">
                <a:solidFill>
                  <a:srgbClr val="FF0000"/>
                </a:solidFill>
                <a:latin typeface="Times New Roman" panose="02020603050405020304" pitchFamily="18" charset="0"/>
                <a:cs typeface="Times New Roman" panose="02020603050405020304" pitchFamily="18" charset="0"/>
              </a:rPr>
            </a:br>
            <a:r>
              <a:rPr lang="en-GB" sz="4000" b="1" dirty="0">
                <a:solidFill>
                  <a:srgbClr val="FF0000"/>
                </a:solidFill>
                <a:latin typeface="Times New Roman" panose="02020603050405020304" pitchFamily="18" charset="0"/>
                <a:cs typeface="Times New Roman" panose="02020603050405020304" pitchFamily="18" charset="0"/>
              </a:rPr>
              <a:t>Controversy: 2</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4939EA8-B976-8F4F-8D2C-DD678D3326FC}"/>
              </a:ext>
            </a:extLst>
          </p:cNvPr>
          <p:cNvSpPr>
            <a:spLocks noGrp="1"/>
          </p:cNvSpPr>
          <p:nvPr>
            <p:ph idx="1"/>
          </p:nvPr>
        </p:nvSpPr>
        <p:spPr/>
        <p:txBody>
          <a:bodyPr/>
          <a:lstStyle/>
          <a:p>
            <a:r>
              <a:rPr lang="en-US" i="1" dirty="0"/>
              <a:t>“The dramatic increase in the diagnosis of sacroiliac joint pain, the use of sacroiliac joint injections and the inevitable subsequent increase in the use of expensive fusion devices to treat sacroiliac joint pain is </a:t>
            </a:r>
            <a:r>
              <a:rPr lang="en-US" i="1" dirty="0">
                <a:solidFill>
                  <a:srgbClr val="FF0000"/>
                </a:solidFill>
              </a:rPr>
              <a:t>against a background of no evidence</a:t>
            </a:r>
            <a:r>
              <a:rPr lang="en-US" i="1" dirty="0"/>
              <a:t> that this will be anything other than a passing phase adhering to the eponymous and repeatedly demonstrated Scott’s parabola” </a:t>
            </a:r>
            <a:endParaRPr lang="en-GB" dirty="0"/>
          </a:p>
          <a:p>
            <a:pPr marL="114300" indent="0">
              <a:buNone/>
            </a:pPr>
            <a:r>
              <a:rPr lang="en-US" dirty="0" err="1"/>
              <a:t>O’Dowd.J</a:t>
            </a:r>
            <a:r>
              <a:rPr lang="en-US" dirty="0"/>
              <a:t>, </a:t>
            </a:r>
            <a:r>
              <a:rPr lang="en-US" dirty="0" err="1"/>
              <a:t>Hlavsova.A</a:t>
            </a:r>
            <a:r>
              <a:rPr lang="en-US" dirty="0"/>
              <a:t>. Spinal Surgery for low back pain: a way forward. European Spine J (2014) 23, April (</a:t>
            </a:r>
            <a:r>
              <a:rPr lang="en-US" dirty="0" err="1"/>
              <a:t>Suppl</a:t>
            </a:r>
            <a:r>
              <a:rPr lang="en-US" dirty="0"/>
              <a:t> 1):S6-S8</a:t>
            </a:r>
            <a:endParaRPr lang="en-GB" dirty="0"/>
          </a:p>
          <a:p>
            <a:pPr marL="114300" indent="0">
              <a:buNone/>
            </a:pPr>
            <a:r>
              <a:rPr lang="en-US" dirty="0" err="1"/>
              <a:t>Scott.J</a:t>
            </a:r>
            <a:r>
              <a:rPr lang="en-US" dirty="0"/>
              <a:t> (2001) Scott’s parabola: the rise and fall of surgical technique. Br Med J 323:1477</a:t>
            </a:r>
            <a:endParaRPr lang="en-GB" dirty="0"/>
          </a:p>
          <a:p>
            <a:endParaRPr lang="en-US" dirty="0"/>
          </a:p>
        </p:txBody>
      </p:sp>
    </p:spTree>
    <p:extLst>
      <p:ext uri="{BB962C8B-B14F-4D97-AF65-F5344CB8AC3E}">
        <p14:creationId xmlns:p14="http://schemas.microsoft.com/office/powerpoint/2010/main" val="1135914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44227-6B28-3E40-822F-E75F74437902}"/>
              </a:ext>
            </a:extLst>
          </p:cNvPr>
          <p:cNvSpPr>
            <a:spLocks noGrp="1"/>
          </p:cNvSpPr>
          <p:nvPr>
            <p:ph type="title"/>
          </p:nvPr>
        </p:nvSpPr>
        <p:spPr/>
        <p:txBody>
          <a:bodyPr>
            <a:norm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Referred pain location depends on the affected section of the sacroiliac joint</a:t>
            </a:r>
          </a:p>
        </p:txBody>
      </p:sp>
      <p:pic>
        <p:nvPicPr>
          <p:cNvPr id="5" name="Content Placeholder 4">
            <a:extLst>
              <a:ext uri="{FF2B5EF4-FFF2-40B4-BE49-F238E27FC236}">
                <a16:creationId xmlns:a16="http://schemas.microsoft.com/office/drawing/2014/main" id="{33B52723-FE77-DD4B-AF41-536D7C5CD573}"/>
              </a:ext>
            </a:extLst>
          </p:cNvPr>
          <p:cNvPicPr>
            <a:picLocks noGrp="1" noChangeAspect="1"/>
          </p:cNvPicPr>
          <p:nvPr>
            <p:ph idx="1"/>
          </p:nvPr>
        </p:nvPicPr>
        <p:blipFill>
          <a:blip r:embed="rId2"/>
          <a:stretch>
            <a:fillRect/>
          </a:stretch>
        </p:blipFill>
        <p:spPr>
          <a:xfrm>
            <a:off x="6510458" y="1690688"/>
            <a:ext cx="4173173" cy="4864216"/>
          </a:xfrm>
        </p:spPr>
      </p:pic>
      <p:pic>
        <p:nvPicPr>
          <p:cNvPr id="7" name="Picture 6">
            <a:extLst>
              <a:ext uri="{FF2B5EF4-FFF2-40B4-BE49-F238E27FC236}">
                <a16:creationId xmlns:a16="http://schemas.microsoft.com/office/drawing/2014/main" id="{D3099AA7-005C-1747-9DC6-1E50F485404A}"/>
              </a:ext>
            </a:extLst>
          </p:cNvPr>
          <p:cNvPicPr>
            <a:picLocks noChangeAspect="1"/>
          </p:cNvPicPr>
          <p:nvPr/>
        </p:nvPicPr>
        <p:blipFill>
          <a:blip r:embed="rId3"/>
          <a:stretch>
            <a:fillRect/>
          </a:stretch>
        </p:blipFill>
        <p:spPr>
          <a:xfrm>
            <a:off x="1453270" y="1690688"/>
            <a:ext cx="4173173" cy="4864216"/>
          </a:xfrm>
          <a:prstGeom prst="rect">
            <a:avLst/>
          </a:prstGeom>
        </p:spPr>
      </p:pic>
      <p:sp useBgFill="1">
        <p:nvSpPr>
          <p:cNvPr id="8" name="TextBox 7">
            <a:extLst>
              <a:ext uri="{FF2B5EF4-FFF2-40B4-BE49-F238E27FC236}">
                <a16:creationId xmlns:a16="http://schemas.microsoft.com/office/drawing/2014/main" id="{52A46215-3E1E-C44C-8FBB-88C6B3382A7E}"/>
              </a:ext>
            </a:extLst>
          </p:cNvPr>
          <p:cNvSpPr txBox="1"/>
          <p:nvPr/>
        </p:nvSpPr>
        <p:spPr>
          <a:xfrm>
            <a:off x="1346345" y="6427113"/>
            <a:ext cx="4387021" cy="430887"/>
          </a:xfrm>
          <a:prstGeom prst="rect">
            <a:avLst/>
          </a:prstGeom>
        </p:spPr>
        <p:txBody>
          <a:bodyPr wrap="square" rtlCol="0">
            <a:spAutoFit/>
          </a:bodyPr>
          <a:lstStyle/>
          <a:p>
            <a:r>
              <a:rPr lang="en-US" sz="1100" b="1" i="1" dirty="0">
                <a:latin typeface="Times New Roman" panose="02020603050405020304" pitchFamily="18" charset="0"/>
                <a:cs typeface="Times New Roman" panose="02020603050405020304" pitchFamily="18" charset="0"/>
              </a:rPr>
              <a:t>Kurosawa et. al., European Spine Journal. Springer.  published online 5</a:t>
            </a:r>
            <a:r>
              <a:rPr lang="en-US" sz="1100" b="1" i="1" baseline="30000" dirty="0">
                <a:latin typeface="Times New Roman" panose="02020603050405020304" pitchFamily="18" charset="0"/>
                <a:cs typeface="Times New Roman" panose="02020603050405020304" pitchFamily="18" charset="0"/>
              </a:rPr>
              <a:t>th</a:t>
            </a:r>
            <a:r>
              <a:rPr lang="en-US" sz="1100" b="1" i="1" dirty="0">
                <a:latin typeface="Times New Roman" panose="02020603050405020304" pitchFamily="18" charset="0"/>
                <a:cs typeface="Times New Roman" panose="02020603050405020304" pitchFamily="18" charset="0"/>
              </a:rPr>
              <a:t> October 2014</a:t>
            </a:r>
            <a:endParaRPr lang="en-US" sz="1100" b="1" i="1" dirty="0"/>
          </a:p>
        </p:txBody>
      </p:sp>
    </p:spTree>
    <p:extLst>
      <p:ext uri="{BB962C8B-B14F-4D97-AF65-F5344CB8AC3E}">
        <p14:creationId xmlns:p14="http://schemas.microsoft.com/office/powerpoint/2010/main" val="1250425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148E8-8C1B-2745-9865-4506A479E5CA}"/>
              </a:ext>
            </a:extLst>
          </p:cNvPr>
          <p:cNvSpPr>
            <a:spLocks noGrp="1"/>
          </p:cNvSpPr>
          <p:nvPr>
            <p:ph type="ctrTitle"/>
          </p:nvPr>
        </p:nvSpPr>
        <p:spPr>
          <a:xfrm>
            <a:off x="1395813" y="753416"/>
            <a:ext cx="9144000" cy="815546"/>
          </a:xfrm>
        </p:spPr>
        <p:txBody>
          <a:bodyPr>
            <a:normAutofit/>
          </a:bodyPr>
          <a:lstStyle/>
          <a:p>
            <a:r>
              <a:rPr lang="en-GB" sz="4400" b="1" dirty="0">
                <a:solidFill>
                  <a:srgbClr val="FF0000"/>
                </a:solidFill>
                <a:latin typeface="Times New Roman" panose="02020603050405020304" pitchFamily="18" charset="0"/>
                <a:cs typeface="Times New Roman" panose="02020603050405020304" pitchFamily="18" charset="0"/>
              </a:rPr>
              <a:t>A DIAGNOSTIC DILEMMA :</a:t>
            </a:r>
            <a:endParaRPr lang="en-US" sz="4400" dirty="0">
              <a:latin typeface="Times New Roman" panose="02020603050405020304" pitchFamily="18" charset="0"/>
              <a:cs typeface="Times New Roman" panose="02020603050405020304" pitchFamily="18" charset="0"/>
            </a:endParaRPr>
          </a:p>
        </p:txBody>
      </p:sp>
      <p:sp>
        <p:nvSpPr>
          <p:cNvPr id="6" name="Subtitle 5">
            <a:extLst>
              <a:ext uri="{FF2B5EF4-FFF2-40B4-BE49-F238E27FC236}">
                <a16:creationId xmlns:a16="http://schemas.microsoft.com/office/drawing/2014/main" id="{6366C964-3B98-3A4C-906A-88E663527762}"/>
              </a:ext>
            </a:extLst>
          </p:cNvPr>
          <p:cNvSpPr>
            <a:spLocks noGrp="1"/>
          </p:cNvSpPr>
          <p:nvPr>
            <p:ph type="subTitle" idx="1"/>
          </p:nvPr>
        </p:nvSpPr>
        <p:spPr>
          <a:xfrm>
            <a:off x="504202" y="2337260"/>
            <a:ext cx="11152261" cy="2892765"/>
          </a:xfrm>
        </p:spPr>
        <p:txBody>
          <a:bodyPr>
            <a:normAutofit/>
          </a:bodyPr>
          <a:lstStyle/>
          <a:p>
            <a:r>
              <a:rPr lang="en-GB" sz="3200" b="1" dirty="0">
                <a:latin typeface="Times New Roman" panose="02020603050405020304" pitchFamily="18" charset="0"/>
                <a:cs typeface="Times New Roman" panose="02020603050405020304" pitchFamily="18" charset="0"/>
              </a:rPr>
              <a:t>PAIN IN THE GROIN….. BUT NOT IN THE GROIN?</a:t>
            </a:r>
            <a:endParaRPr lang="en-GB" sz="3200" dirty="0">
              <a:latin typeface="Times New Roman" panose="02020603050405020304" pitchFamily="18" charset="0"/>
              <a:cs typeface="Times New Roman" panose="02020603050405020304" pitchFamily="18" charset="0"/>
            </a:endParaRPr>
          </a:p>
          <a:p>
            <a:r>
              <a:rPr lang="en-GB" sz="3200" b="1" dirty="0">
                <a:latin typeface="Times New Roman" panose="02020603050405020304" pitchFamily="18" charset="0"/>
                <a:cs typeface="Times New Roman" panose="02020603050405020304" pitchFamily="18" charset="0"/>
              </a:rPr>
              <a:t> </a:t>
            </a:r>
            <a:endParaRPr lang="en-GB" sz="3200" dirty="0">
              <a:solidFill>
                <a:srgbClr val="FF0000"/>
              </a:solidFill>
              <a:effectLst/>
              <a:latin typeface="Times New Roman" panose="02020603050405020304" pitchFamily="18" charset="0"/>
              <a:cs typeface="Times New Roman" panose="02020603050405020304" pitchFamily="18" charset="0"/>
            </a:endParaRPr>
          </a:p>
          <a:p>
            <a:r>
              <a:rPr lang="en-GB" sz="3200" b="1" dirty="0">
                <a:latin typeface="Times New Roman" panose="02020603050405020304" pitchFamily="18" charset="0"/>
                <a:cs typeface="Times New Roman" panose="02020603050405020304" pitchFamily="18" charset="0"/>
              </a:rPr>
              <a:t>IF NOT IN THE GROIN? WHERE DOES IT COME FROM?</a:t>
            </a:r>
            <a:endParaRPr lang="en-GB" sz="3200" dirty="0">
              <a:latin typeface="Times New Roman" panose="02020603050405020304" pitchFamily="18" charset="0"/>
              <a:cs typeface="Times New Roman" panose="02020603050405020304" pitchFamily="18" charset="0"/>
            </a:endParaRPr>
          </a:p>
          <a:p>
            <a:r>
              <a:rPr lang="en-GB" sz="3200" b="1" dirty="0">
                <a:solidFill>
                  <a:srgbClr val="FF0000"/>
                </a:solidFill>
                <a:latin typeface="Times New Roman" panose="02020603050405020304" pitchFamily="18" charset="0"/>
                <a:cs typeface="Times New Roman" panose="02020603050405020304" pitchFamily="18" charset="0"/>
              </a:rPr>
              <a:t>GROIN PAIN REFERRAL FROM DISTAL SITES</a:t>
            </a:r>
            <a:endParaRPr lang="en-GB" sz="3200" dirty="0">
              <a:solidFill>
                <a:srgbClr val="FF0000"/>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8915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21D06-90CF-4845-8F5D-EBF048C1CD80}"/>
              </a:ext>
            </a:extLst>
          </p:cNvPr>
          <p:cNvSpPr>
            <a:spLocks noGrp="1"/>
          </p:cNvSpPr>
          <p:nvPr>
            <p:ph type="title"/>
          </p:nvPr>
        </p:nvSpPr>
        <p:spPr/>
        <p:txBody>
          <a:bodyPr>
            <a:normAutofit/>
          </a:bodyPr>
          <a:lstStyle/>
          <a:p>
            <a:pPr algn="ctr"/>
            <a:r>
              <a:rPr lang="en-US" sz="4000" b="1">
                <a:solidFill>
                  <a:srgbClr val="FF0000"/>
                </a:solidFill>
                <a:latin typeface="Times New Roman" panose="02020603050405020304" pitchFamily="18" charset="0"/>
                <a:cs typeface="Times New Roman" panose="02020603050405020304" pitchFamily="18" charset="0"/>
              </a:rPr>
              <a:t>PAIN REFERRAL </a:t>
            </a:r>
            <a:r>
              <a:rPr lang="en-US" sz="4000" b="1" dirty="0">
                <a:solidFill>
                  <a:srgbClr val="FF0000"/>
                </a:solidFill>
                <a:latin typeface="Times New Roman" panose="02020603050405020304" pitchFamily="18" charset="0"/>
                <a:cs typeface="Times New Roman" panose="02020603050405020304" pitchFamily="18" charset="0"/>
              </a:rPr>
              <a:t>FROM MUSCLE </a:t>
            </a:r>
          </a:p>
        </p:txBody>
      </p:sp>
      <p:pic>
        <p:nvPicPr>
          <p:cNvPr id="8" name="Content Placeholder 7">
            <a:extLst>
              <a:ext uri="{FF2B5EF4-FFF2-40B4-BE49-F238E27FC236}">
                <a16:creationId xmlns:a16="http://schemas.microsoft.com/office/drawing/2014/main" id="{0950746A-9C53-734E-9AD0-A1C288F7F6D7}"/>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111211" y="1789327"/>
            <a:ext cx="5326936" cy="4179607"/>
          </a:xfrm>
          <a:prstGeom prst="rect">
            <a:avLst/>
          </a:prstGeom>
        </p:spPr>
      </p:pic>
      <p:pic>
        <p:nvPicPr>
          <p:cNvPr id="10" name="Picture 9">
            <a:extLst>
              <a:ext uri="{FF2B5EF4-FFF2-40B4-BE49-F238E27FC236}">
                <a16:creationId xmlns:a16="http://schemas.microsoft.com/office/drawing/2014/main" id="{A86498B7-4998-B948-898F-7649373DE34D}"/>
              </a:ext>
            </a:extLst>
          </p:cNvPr>
          <p:cNvPicPr>
            <a:picLocks noChangeAspect="1"/>
          </p:cNvPicPr>
          <p:nvPr/>
        </p:nvPicPr>
        <p:blipFill>
          <a:blip r:embed="rId3"/>
          <a:stretch>
            <a:fillRect/>
          </a:stretch>
        </p:blipFill>
        <p:spPr>
          <a:xfrm>
            <a:off x="5438146" y="1789327"/>
            <a:ext cx="6609691" cy="4179608"/>
          </a:xfrm>
          <a:prstGeom prst="rect">
            <a:avLst/>
          </a:prstGeom>
        </p:spPr>
      </p:pic>
    </p:spTree>
    <p:extLst>
      <p:ext uri="{BB962C8B-B14F-4D97-AF65-F5344CB8AC3E}">
        <p14:creationId xmlns:p14="http://schemas.microsoft.com/office/powerpoint/2010/main" val="1150783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D59CF-6531-6B44-9EA6-E743D8269617}"/>
              </a:ext>
            </a:extLst>
          </p:cNvPr>
          <p:cNvSpPr>
            <a:spLocks noGrp="1"/>
          </p:cNvSpPr>
          <p:nvPr>
            <p:ph type="title"/>
          </p:nvPr>
        </p:nvSpPr>
        <p:spPr>
          <a:xfrm>
            <a:off x="838200" y="312573"/>
            <a:ext cx="10515600" cy="1325563"/>
          </a:xfrm>
        </p:spPr>
        <p:txBody>
          <a:bodyPr>
            <a:normAutofit fontScale="90000"/>
          </a:bodyPr>
          <a:lstStyle/>
          <a:p>
            <a:pPr algn="ctr"/>
            <a:r>
              <a:rPr lang="en-GB" b="1" dirty="0">
                <a:solidFill>
                  <a:srgbClr val="FF0000"/>
                </a:solidFill>
                <a:latin typeface="Times New Roman" panose="02020603050405020304" pitchFamily="18" charset="0"/>
                <a:cs typeface="Times New Roman" panose="02020603050405020304" pitchFamily="18" charset="0"/>
              </a:rPr>
              <a:t>WHAT IS MYOFASCIAL PAIN?</a:t>
            </a:r>
            <a:br>
              <a:rPr lang="en-GB" dirty="0"/>
            </a:br>
            <a:r>
              <a:rPr lang="en-GB" b="1" dirty="0"/>
              <a:t> </a:t>
            </a:r>
            <a:br>
              <a:rPr lang="en-GB" dirty="0"/>
            </a:br>
            <a:endParaRPr lang="en-US" dirty="0"/>
          </a:p>
        </p:txBody>
      </p:sp>
      <p:sp>
        <p:nvSpPr>
          <p:cNvPr id="3" name="Content Placeholder 2">
            <a:extLst>
              <a:ext uri="{FF2B5EF4-FFF2-40B4-BE49-F238E27FC236}">
                <a16:creationId xmlns:a16="http://schemas.microsoft.com/office/drawing/2014/main" id="{AED079B2-1B25-614D-98D1-D819CA520529}"/>
              </a:ext>
            </a:extLst>
          </p:cNvPr>
          <p:cNvSpPr>
            <a:spLocks noGrp="1"/>
          </p:cNvSpPr>
          <p:nvPr>
            <p:ph idx="1"/>
          </p:nvPr>
        </p:nvSpPr>
        <p:spPr>
          <a:xfrm>
            <a:off x="241737" y="879693"/>
            <a:ext cx="11750565" cy="5665733"/>
          </a:xfrm>
        </p:spPr>
        <p:txBody>
          <a:bodyPr>
            <a:normAutofit fontScale="92500"/>
          </a:bodyPr>
          <a:lstStyle/>
          <a:p>
            <a:pPr marL="0" indent="0" algn="ctr">
              <a:buNone/>
            </a:pPr>
            <a:r>
              <a:rPr lang="en-GB" sz="3200" b="1" dirty="0">
                <a:solidFill>
                  <a:srgbClr val="00B0F0"/>
                </a:solidFill>
                <a:latin typeface="Times New Roman" panose="02020603050405020304" pitchFamily="18" charset="0"/>
                <a:cs typeface="Times New Roman" panose="02020603050405020304" pitchFamily="18" charset="0"/>
              </a:rPr>
              <a:t>MP=PAIN REFERRED FROM MYOFASCIAL TRIGGER POINTS </a:t>
            </a:r>
            <a:endParaRPr lang="en-GB" sz="3200" dirty="0">
              <a:solidFill>
                <a:srgbClr val="00B0F0"/>
              </a:solidFill>
              <a:latin typeface="Times New Roman" panose="02020603050405020304" pitchFamily="18" charset="0"/>
              <a:cs typeface="Times New Roman" panose="02020603050405020304" pitchFamily="18" charset="0"/>
            </a:endParaRPr>
          </a:p>
          <a:p>
            <a:pPr marL="0" indent="0" algn="ctr">
              <a:buNone/>
            </a:pPr>
            <a:r>
              <a:rPr lang="en-GB" b="1" dirty="0">
                <a:latin typeface="Times New Roman" panose="02020603050405020304" pitchFamily="18" charset="0"/>
                <a:cs typeface="Times New Roman" panose="02020603050405020304" pitchFamily="18" charset="0"/>
              </a:rPr>
              <a:t> </a:t>
            </a:r>
            <a:endParaRPr lang="en-GB" dirty="0">
              <a:latin typeface="Times New Roman" panose="02020603050405020304" pitchFamily="18" charset="0"/>
              <a:cs typeface="Times New Roman" panose="02020603050405020304" pitchFamily="18" charset="0"/>
            </a:endParaRPr>
          </a:p>
          <a:p>
            <a:pPr marL="0" indent="0" algn="ctr">
              <a:buNone/>
            </a:pPr>
            <a:r>
              <a:rPr lang="en-GB" b="1" dirty="0">
                <a:latin typeface="Times New Roman" panose="02020603050405020304" pitchFamily="18" charset="0"/>
                <a:cs typeface="Times New Roman" panose="02020603050405020304" pitchFamily="18" charset="0"/>
              </a:rPr>
              <a:t>1. DOES NOT FOLLOW A SIMPLE SEGMENTAL PATTERN.</a:t>
            </a:r>
            <a:endParaRPr lang="en-GB" dirty="0">
              <a:latin typeface="Times New Roman" panose="02020603050405020304" pitchFamily="18" charset="0"/>
              <a:cs typeface="Times New Roman" panose="02020603050405020304" pitchFamily="18" charset="0"/>
            </a:endParaRPr>
          </a:p>
          <a:p>
            <a:pPr marL="0" indent="0" algn="ctr">
              <a:buNone/>
            </a:pPr>
            <a:r>
              <a:rPr lang="en-GB" b="1" dirty="0">
                <a:latin typeface="Times New Roman" panose="02020603050405020304" pitchFamily="18" charset="0"/>
                <a:cs typeface="Times New Roman" panose="02020603050405020304" pitchFamily="18" charset="0"/>
              </a:rPr>
              <a:t>2.NEITHER DOES IT FOLLOW FAMILIAR NEUROLOGICAL PATTERNS.</a:t>
            </a:r>
            <a:endParaRPr lang="en-GB" dirty="0">
              <a:latin typeface="Times New Roman" panose="02020603050405020304" pitchFamily="18" charset="0"/>
              <a:cs typeface="Times New Roman" panose="02020603050405020304" pitchFamily="18" charset="0"/>
            </a:endParaRPr>
          </a:p>
          <a:p>
            <a:pPr marL="0" indent="0" algn="ctr">
              <a:buNone/>
            </a:pPr>
            <a:r>
              <a:rPr lang="en-GB" b="1" dirty="0">
                <a:latin typeface="Times New Roman" panose="02020603050405020304" pitchFamily="18" charset="0"/>
                <a:cs typeface="Times New Roman" panose="02020603050405020304" pitchFamily="18" charset="0"/>
              </a:rPr>
              <a:t>3. NEITHER DOES IT FOLLOW THE PAIN PATTERNS FOR REFERRED PAIN OF VISCERAL ORIGIN.</a:t>
            </a:r>
          </a:p>
          <a:p>
            <a:pPr marL="0" indent="0" algn="ctr">
              <a:buNone/>
            </a:pPr>
            <a:endParaRPr lang="en-GB" dirty="0">
              <a:latin typeface="Times New Roman" panose="02020603050405020304" pitchFamily="18" charset="0"/>
              <a:cs typeface="Times New Roman" panose="02020603050405020304" pitchFamily="18" charset="0"/>
            </a:endParaRPr>
          </a:p>
          <a:p>
            <a:pPr marL="0" indent="0" algn="ctr">
              <a:buNone/>
            </a:pPr>
            <a:r>
              <a:rPr lang="en-GB" b="1" dirty="0">
                <a:solidFill>
                  <a:srgbClr val="FF0000"/>
                </a:solidFill>
                <a:latin typeface="Times New Roman" panose="02020603050405020304" pitchFamily="18" charset="0"/>
                <a:cs typeface="Times New Roman" panose="02020603050405020304" pitchFamily="18" charset="0"/>
              </a:rPr>
              <a:t>MYOFASCIAL PAIN FREQUENTLY BUT NOT ALWAYS OCCURS WITHIN THE SAME DERMATOME, MYOTOME OR SCLEROTOME AS THAT OF THE TRIGGER POINT, BUT DOES NOT INCLUDE THE ENTIRE SEGMENT-IT OFTEN INCLUDES PARTS OF ADDITIONAL SEGMENTS.</a:t>
            </a:r>
            <a:endParaRPr lang="en-GB" dirty="0">
              <a:solidFill>
                <a:srgbClr val="FF0000"/>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1989374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descr="JFK poster.fh9.pdf">
            <a:extLst>
              <a:ext uri="{FF2B5EF4-FFF2-40B4-BE49-F238E27FC236}">
                <a16:creationId xmlns:a16="http://schemas.microsoft.com/office/drawing/2014/main" id="{0805F4E6-4289-4548-91EF-FDE3FC97792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62312" r="-62312"/>
          <a:stretch>
            <a:fillRect/>
          </a:stretch>
        </p:blipFill>
        <p:spPr>
          <a:xfrm>
            <a:off x="970235" y="-198624"/>
            <a:ext cx="10667999" cy="7699175"/>
          </a:xfrm>
        </p:spPr>
      </p:pic>
    </p:spTree>
    <p:extLst>
      <p:ext uri="{BB962C8B-B14F-4D97-AF65-F5344CB8AC3E}">
        <p14:creationId xmlns:p14="http://schemas.microsoft.com/office/powerpoint/2010/main" val="3596763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29CD9-D248-3545-8612-41D73752BA88}"/>
              </a:ext>
            </a:extLst>
          </p:cNvPr>
          <p:cNvSpPr>
            <a:spLocks noGrp="1"/>
          </p:cNvSpPr>
          <p:nvPr>
            <p:ph type="title"/>
          </p:nvPr>
        </p:nvSpPr>
        <p:spPr>
          <a:xfrm>
            <a:off x="103909" y="270164"/>
            <a:ext cx="11793682" cy="2147888"/>
          </a:xfrm>
        </p:spPr>
        <p:txBody>
          <a:bodyPr>
            <a:normAutofit fontScale="90000"/>
          </a:bodyPr>
          <a:lstStyle/>
          <a:p>
            <a:pPr algn="ctr"/>
            <a:r>
              <a:rPr lang="en-GB" b="1" dirty="0">
                <a:solidFill>
                  <a:srgbClr val="FF0000"/>
                </a:solidFill>
                <a:latin typeface="Times New Roman" panose="02020603050405020304" pitchFamily="18" charset="0"/>
                <a:cs typeface="Times New Roman" panose="02020603050405020304" pitchFamily="18" charset="0"/>
              </a:rPr>
              <a:t>MUSCLE, (MYOFASCIAL TRIGGER POINT),        REFERRAL TO THE GROIN</a:t>
            </a:r>
            <a:br>
              <a:rPr lang="en-GB" dirty="0">
                <a:latin typeface="Times New Roman" panose="02020603050405020304" pitchFamily="18" charset="0"/>
                <a:cs typeface="Times New Roman" panose="02020603050405020304" pitchFamily="18" charset="0"/>
              </a:rPr>
            </a:br>
            <a:r>
              <a:rPr lang="en-GB" b="1" dirty="0">
                <a:latin typeface="Times New Roman" panose="02020603050405020304" pitchFamily="18" charset="0"/>
                <a:cs typeface="Times New Roman" panose="02020603050405020304" pitchFamily="18" charset="0"/>
              </a:rPr>
              <a:t> </a:t>
            </a:r>
            <a:br>
              <a:rPr lang="en-GB" dirty="0">
                <a:latin typeface="Times New Roman" panose="02020603050405020304" pitchFamily="18" charset="0"/>
                <a:cs typeface="Times New Roman" panose="02020603050405020304" pitchFamily="18" charset="0"/>
              </a:rPr>
            </a:b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34BE8E8-3848-4244-B264-CED3363A7ABE}"/>
              </a:ext>
            </a:extLst>
          </p:cNvPr>
          <p:cNvSpPr txBox="1"/>
          <p:nvPr/>
        </p:nvSpPr>
        <p:spPr>
          <a:xfrm>
            <a:off x="4821382" y="3293918"/>
            <a:ext cx="184731" cy="369332"/>
          </a:xfrm>
          <a:prstGeom prst="rect">
            <a:avLst/>
          </a:prstGeom>
          <a:noFill/>
        </p:spPr>
        <p:txBody>
          <a:bodyPr wrap="none" rtlCol="0">
            <a:spAutoFit/>
          </a:bodyPr>
          <a:lstStyle/>
          <a:p>
            <a:endParaRPr lang="en-US" dirty="0"/>
          </a:p>
        </p:txBody>
      </p:sp>
      <p:sp>
        <p:nvSpPr>
          <p:cNvPr id="5" name="Content Placeholder 2">
            <a:extLst>
              <a:ext uri="{FF2B5EF4-FFF2-40B4-BE49-F238E27FC236}">
                <a16:creationId xmlns:a16="http://schemas.microsoft.com/office/drawing/2014/main" id="{4C5984F4-A7DF-9F4B-9B51-EB1F7637D8F9}"/>
              </a:ext>
            </a:extLst>
          </p:cNvPr>
          <p:cNvSpPr>
            <a:spLocks noGrp="1"/>
          </p:cNvSpPr>
          <p:nvPr>
            <p:ph idx="1"/>
          </p:nvPr>
        </p:nvSpPr>
        <p:spPr>
          <a:xfrm>
            <a:off x="838200" y="1825625"/>
            <a:ext cx="10515600" cy="4351338"/>
          </a:xfrm>
        </p:spPr>
        <p:txBody>
          <a:bodyPr/>
          <a:lstStyle/>
          <a:p>
            <a:pPr marL="0" indent="0" algn="ctr">
              <a:buNone/>
            </a:pPr>
            <a:r>
              <a:rPr lang="en-GB" b="1" dirty="0"/>
              <a:t>MYOFASCIAL PAIN SYNDROMES:</a:t>
            </a:r>
          </a:p>
          <a:p>
            <a:pPr marL="0" indent="0" algn="ctr">
              <a:buNone/>
            </a:pPr>
            <a:r>
              <a:rPr lang="en-GB" dirty="0"/>
              <a:t>3 muscles can refer into the groin: Adductor longus, external oblique; Iliopsoas</a:t>
            </a:r>
          </a:p>
          <a:p>
            <a:pPr marL="0" indent="0" algn="ctr">
              <a:buNone/>
            </a:pPr>
            <a:endParaRPr lang="en-US" dirty="0"/>
          </a:p>
        </p:txBody>
      </p:sp>
      <p:pic>
        <p:nvPicPr>
          <p:cNvPr id="7" name="Picture 6">
            <a:extLst>
              <a:ext uri="{FF2B5EF4-FFF2-40B4-BE49-F238E27FC236}">
                <a16:creationId xmlns:a16="http://schemas.microsoft.com/office/drawing/2014/main" id="{C4B13CAA-31F8-A945-820E-00886EC15CFE}"/>
              </a:ext>
            </a:extLst>
          </p:cNvPr>
          <p:cNvPicPr>
            <a:picLocks noChangeAspect="1"/>
          </p:cNvPicPr>
          <p:nvPr/>
        </p:nvPicPr>
        <p:blipFill>
          <a:blip r:embed="rId2"/>
          <a:stretch>
            <a:fillRect/>
          </a:stretch>
        </p:blipFill>
        <p:spPr>
          <a:xfrm rot="16200000">
            <a:off x="-63835" y="3765706"/>
            <a:ext cx="3460174" cy="2308771"/>
          </a:xfrm>
          <a:prstGeom prst="rect">
            <a:avLst/>
          </a:prstGeom>
        </p:spPr>
      </p:pic>
      <p:pic>
        <p:nvPicPr>
          <p:cNvPr id="9" name="Picture 8">
            <a:extLst>
              <a:ext uri="{FF2B5EF4-FFF2-40B4-BE49-F238E27FC236}">
                <a16:creationId xmlns:a16="http://schemas.microsoft.com/office/drawing/2014/main" id="{8AA10E84-BE74-744A-8307-6EB7E2228E52}"/>
              </a:ext>
            </a:extLst>
          </p:cNvPr>
          <p:cNvPicPr>
            <a:picLocks noChangeAspect="1"/>
          </p:cNvPicPr>
          <p:nvPr/>
        </p:nvPicPr>
        <p:blipFill>
          <a:blip r:embed="rId3"/>
          <a:stretch>
            <a:fillRect/>
          </a:stretch>
        </p:blipFill>
        <p:spPr>
          <a:xfrm>
            <a:off x="3219774" y="3179614"/>
            <a:ext cx="2381839" cy="3470564"/>
          </a:xfrm>
          <a:prstGeom prst="rect">
            <a:avLst/>
          </a:prstGeom>
        </p:spPr>
      </p:pic>
      <p:pic>
        <p:nvPicPr>
          <p:cNvPr id="11" name="Picture 10">
            <a:extLst>
              <a:ext uri="{FF2B5EF4-FFF2-40B4-BE49-F238E27FC236}">
                <a16:creationId xmlns:a16="http://schemas.microsoft.com/office/drawing/2014/main" id="{5825236D-1441-9D4A-BF5D-E18AC9EC1D47}"/>
              </a:ext>
            </a:extLst>
          </p:cNvPr>
          <p:cNvPicPr>
            <a:picLocks noChangeAspect="1"/>
          </p:cNvPicPr>
          <p:nvPr/>
        </p:nvPicPr>
        <p:blipFill>
          <a:blip r:embed="rId4"/>
          <a:stretch>
            <a:fillRect/>
          </a:stretch>
        </p:blipFill>
        <p:spPr>
          <a:xfrm>
            <a:off x="6000750" y="3179615"/>
            <a:ext cx="2359766" cy="3470564"/>
          </a:xfrm>
          <a:prstGeom prst="rect">
            <a:avLst/>
          </a:prstGeom>
        </p:spPr>
      </p:pic>
      <p:pic>
        <p:nvPicPr>
          <p:cNvPr id="13" name="Picture 12">
            <a:extLst>
              <a:ext uri="{FF2B5EF4-FFF2-40B4-BE49-F238E27FC236}">
                <a16:creationId xmlns:a16="http://schemas.microsoft.com/office/drawing/2014/main" id="{C2331F84-F0CE-3949-A62D-7FBD94DABC65}"/>
              </a:ext>
            </a:extLst>
          </p:cNvPr>
          <p:cNvPicPr>
            <a:picLocks noChangeAspect="1"/>
          </p:cNvPicPr>
          <p:nvPr/>
        </p:nvPicPr>
        <p:blipFill>
          <a:blip r:embed="rId5"/>
          <a:stretch>
            <a:fillRect/>
          </a:stretch>
        </p:blipFill>
        <p:spPr>
          <a:xfrm>
            <a:off x="8811195" y="3179614"/>
            <a:ext cx="2742174" cy="3470564"/>
          </a:xfrm>
          <a:prstGeom prst="rect">
            <a:avLst/>
          </a:prstGeom>
        </p:spPr>
      </p:pic>
    </p:spTree>
    <p:extLst>
      <p:ext uri="{BB962C8B-B14F-4D97-AF65-F5344CB8AC3E}">
        <p14:creationId xmlns:p14="http://schemas.microsoft.com/office/powerpoint/2010/main" val="1878827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6F986-5E97-2D4F-A00C-6BF8C4DEF336}"/>
              </a:ext>
            </a:extLst>
          </p:cNvPr>
          <p:cNvSpPr>
            <a:spLocks noGrp="1"/>
          </p:cNvSpPr>
          <p:nvPr>
            <p:ph type="title"/>
          </p:nvPr>
        </p:nvSpPr>
        <p:spPr>
          <a:xfrm>
            <a:off x="2064328" y="-144030"/>
            <a:ext cx="10515600" cy="1325563"/>
          </a:xfrm>
        </p:spPr>
        <p:txBody>
          <a:bodyPr/>
          <a:lstStyle/>
          <a:p>
            <a:r>
              <a:rPr lang="en-US" b="1" dirty="0">
                <a:latin typeface="Times New Roman" panose="02020603050405020304" pitchFamily="18" charset="0"/>
                <a:cs typeface="Times New Roman" panose="02020603050405020304" pitchFamily="18" charset="0"/>
              </a:rPr>
              <a:t>DIFFERENTIAL DIAGNOSIS</a:t>
            </a:r>
            <a:endParaRPr lang="en-US" dirty="0">
              <a:latin typeface="Times New Roman" panose="02020603050405020304" pitchFamily="18" charset="0"/>
              <a:cs typeface="Times New Roman" panose="02020603050405020304" pitchFamily="18" charset="0"/>
            </a:endParaRPr>
          </a:p>
        </p:txBody>
      </p:sp>
      <p:pic>
        <p:nvPicPr>
          <p:cNvPr id="10" name="Content Placeholder 3" descr="MYOFASCIAL poster.fh9 3.eps">
            <a:extLst>
              <a:ext uri="{FF2B5EF4-FFF2-40B4-BE49-F238E27FC236}">
                <a16:creationId xmlns:a16="http://schemas.microsoft.com/office/drawing/2014/main" id="{4A36B445-96DC-204D-8CDB-D3003CC8D98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747" r="-3747"/>
          <a:stretch>
            <a:fillRect/>
          </a:stretch>
        </p:blipFill>
        <p:spPr>
          <a:xfrm>
            <a:off x="1143000" y="842407"/>
            <a:ext cx="9549943" cy="6015593"/>
          </a:xfrm>
        </p:spPr>
      </p:pic>
    </p:spTree>
    <p:extLst>
      <p:ext uri="{BB962C8B-B14F-4D97-AF65-F5344CB8AC3E}">
        <p14:creationId xmlns:p14="http://schemas.microsoft.com/office/powerpoint/2010/main" val="2337883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83E73A-1E51-1142-965C-C0F9DB57EF04}"/>
              </a:ext>
            </a:extLst>
          </p:cNvPr>
          <p:cNvSpPr>
            <a:spLocks noGrp="1"/>
          </p:cNvSpPr>
          <p:nvPr>
            <p:ph type="title"/>
          </p:nvPr>
        </p:nvSpPr>
        <p:spPr>
          <a:xfrm>
            <a:off x="296562" y="2589341"/>
            <a:ext cx="11081951" cy="1325563"/>
          </a:xfrm>
        </p:spPr>
        <p:txBody>
          <a:bodyPr>
            <a:normAutofit/>
          </a:bodyPr>
          <a:lstStyle/>
          <a:p>
            <a:pPr algn="ctr"/>
            <a:endParaRPr lang="en-US" sz="6000" b="1" i="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55083EE-0911-904D-B8EB-215EA44C3BDD}"/>
              </a:ext>
            </a:extLst>
          </p:cNvPr>
          <p:cNvPicPr>
            <a:picLocks noChangeAspect="1"/>
          </p:cNvPicPr>
          <p:nvPr/>
        </p:nvPicPr>
        <p:blipFill>
          <a:blip r:embed="rId2"/>
          <a:stretch>
            <a:fillRect/>
          </a:stretch>
        </p:blipFill>
        <p:spPr>
          <a:xfrm>
            <a:off x="0" y="0"/>
            <a:ext cx="12192000" cy="7451124"/>
          </a:xfrm>
          <a:prstGeom prst="rect">
            <a:avLst/>
          </a:prstGeom>
        </p:spPr>
      </p:pic>
      <p:sp>
        <p:nvSpPr>
          <p:cNvPr id="8" name="TextBox 7">
            <a:extLst>
              <a:ext uri="{FF2B5EF4-FFF2-40B4-BE49-F238E27FC236}">
                <a16:creationId xmlns:a16="http://schemas.microsoft.com/office/drawing/2014/main" id="{C5A0C497-E6CE-1F4E-9D3E-A5C17FFF7BD5}"/>
              </a:ext>
            </a:extLst>
          </p:cNvPr>
          <p:cNvSpPr txBox="1"/>
          <p:nvPr/>
        </p:nvSpPr>
        <p:spPr>
          <a:xfrm>
            <a:off x="4411361" y="533198"/>
            <a:ext cx="5362832" cy="707886"/>
          </a:xfrm>
          <a:prstGeom prst="rect">
            <a:avLst/>
          </a:prstGeom>
          <a:noFill/>
        </p:spPr>
        <p:txBody>
          <a:bodyPr wrap="square" rtlCol="0">
            <a:spAutoFit/>
          </a:bodyPr>
          <a:lstStyle/>
          <a:p>
            <a:r>
              <a:rPr lang="en-US" sz="4000" b="1" i="1" dirty="0">
                <a:latin typeface="Times New Roman" panose="02020603050405020304" pitchFamily="18" charset="0"/>
                <a:cs typeface="Times New Roman" panose="02020603050405020304" pitchFamily="18" charset="0"/>
              </a:rPr>
              <a:t>THANK YOU</a:t>
            </a:r>
          </a:p>
        </p:txBody>
      </p:sp>
    </p:spTree>
    <p:extLst>
      <p:ext uri="{BB962C8B-B14F-4D97-AF65-F5344CB8AC3E}">
        <p14:creationId xmlns:p14="http://schemas.microsoft.com/office/powerpoint/2010/main" val="4035415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F9AD5B-27F4-5749-86C1-7A6F55A951A6}"/>
              </a:ext>
            </a:extLst>
          </p:cNvPr>
          <p:cNvSpPr>
            <a:spLocks noGrp="1"/>
          </p:cNvSpPr>
          <p:nvPr>
            <p:ph type="ctrTitle"/>
          </p:nvPr>
        </p:nvSpPr>
        <p:spPr>
          <a:xfrm>
            <a:off x="1566730" y="316193"/>
            <a:ext cx="9144000" cy="1798877"/>
          </a:xfrm>
        </p:spPr>
        <p:txBody>
          <a:bodyPr>
            <a:normAutofit/>
          </a:bodyPr>
          <a:lstStyle/>
          <a:p>
            <a:r>
              <a:rPr lang="en-GB" sz="4000" b="1" dirty="0">
                <a:solidFill>
                  <a:srgbClr val="FF0000"/>
                </a:solidFill>
                <a:latin typeface="Times New Roman" panose="02020603050405020304" pitchFamily="18" charset="0"/>
                <a:cs typeface="Times New Roman" panose="02020603050405020304" pitchFamily="18" charset="0"/>
              </a:rPr>
              <a:t>WHAT WE WILL </a:t>
            </a:r>
            <a:r>
              <a:rPr lang="en-GB" sz="5400" b="1" dirty="0">
                <a:solidFill>
                  <a:srgbClr val="FF0000"/>
                </a:solidFill>
                <a:latin typeface="Times New Roman" panose="02020603050405020304" pitchFamily="18" charset="0"/>
                <a:cs typeface="Times New Roman" panose="02020603050405020304" pitchFamily="18" charset="0"/>
              </a:rPr>
              <a:t>NOT </a:t>
            </a:r>
            <a:r>
              <a:rPr lang="en-GB" sz="4000" b="1" dirty="0">
                <a:solidFill>
                  <a:srgbClr val="FF0000"/>
                </a:solidFill>
                <a:latin typeface="Times New Roman" panose="02020603050405020304" pitchFamily="18" charset="0"/>
                <a:cs typeface="Times New Roman" panose="02020603050405020304" pitchFamily="18" charset="0"/>
              </a:rPr>
              <a:t>DISCUSS :</a:t>
            </a:r>
            <a:br>
              <a:rPr lang="en-GB" sz="4400" b="1" dirty="0">
                <a:solidFill>
                  <a:srgbClr val="FF0000"/>
                </a:solidFill>
                <a:latin typeface="Times New Roman" panose="02020603050405020304" pitchFamily="18" charset="0"/>
                <a:cs typeface="Times New Roman" panose="02020603050405020304" pitchFamily="18" charset="0"/>
              </a:rPr>
            </a:br>
            <a:r>
              <a:rPr lang="en-GB" sz="3100" b="1" dirty="0">
                <a:latin typeface="Times New Roman" panose="02020603050405020304" pitchFamily="18" charset="0"/>
                <a:cs typeface="Times New Roman" panose="02020603050405020304" pitchFamily="18" charset="0"/>
              </a:rPr>
              <a:t>ENTITIES OF LOCAL GROIN-HIP PAIN</a:t>
            </a:r>
            <a:br>
              <a:rPr lang="en-GB" sz="3100" dirty="0">
                <a:latin typeface="Times New Roman" panose="02020603050405020304" pitchFamily="18" charset="0"/>
                <a:cs typeface="Times New Roman" panose="02020603050405020304" pitchFamily="18" charset="0"/>
              </a:rPr>
            </a:br>
            <a:endParaRPr lang="en-US" sz="3100" dirty="0">
              <a:latin typeface="Times New Roman" panose="02020603050405020304" pitchFamily="18" charset="0"/>
              <a:cs typeface="Times New Roman" panose="02020603050405020304" pitchFamily="18" charset="0"/>
            </a:endParaRPr>
          </a:p>
        </p:txBody>
      </p:sp>
      <p:sp>
        <p:nvSpPr>
          <p:cNvPr id="5" name="Subtitle 4">
            <a:extLst>
              <a:ext uri="{FF2B5EF4-FFF2-40B4-BE49-F238E27FC236}">
                <a16:creationId xmlns:a16="http://schemas.microsoft.com/office/drawing/2014/main" id="{711D5F10-F84F-C34B-9EC6-E60CC0F4B295}"/>
              </a:ext>
            </a:extLst>
          </p:cNvPr>
          <p:cNvSpPr>
            <a:spLocks noGrp="1"/>
          </p:cNvSpPr>
          <p:nvPr>
            <p:ph type="subTitle" idx="1"/>
          </p:nvPr>
        </p:nvSpPr>
        <p:spPr>
          <a:xfrm>
            <a:off x="1344538" y="2311623"/>
            <a:ext cx="9144000" cy="4371188"/>
          </a:xfrm>
        </p:spPr>
        <p:txBody>
          <a:bodyPr/>
          <a:lstStyle/>
          <a:p>
            <a:pPr marL="457200" indent="-457200" algn="l">
              <a:buFont typeface="Arial" panose="020B0604020202020204" pitchFamily="34" charset="0"/>
              <a:buChar char="•"/>
            </a:pPr>
            <a:r>
              <a:rPr lang="en-GB" sz="2000" b="1" dirty="0">
                <a:latin typeface="Times New Roman" panose="02020603050405020304" pitchFamily="18" charset="0"/>
                <a:cs typeface="Times New Roman" panose="02020603050405020304" pitchFamily="18" charset="0"/>
              </a:rPr>
              <a:t>CONGENITAL</a:t>
            </a:r>
            <a:r>
              <a:rPr lang="en-GB" sz="2000" dirty="0">
                <a:latin typeface="Times New Roman" panose="02020603050405020304" pitchFamily="18" charset="0"/>
                <a:cs typeface="Times New Roman" panose="02020603050405020304" pitchFamily="18" charset="0"/>
              </a:rPr>
              <a:t>: LCPD, CAM DEFECTS</a:t>
            </a:r>
          </a:p>
          <a:p>
            <a:pPr marL="457200" indent="-457200" algn="l">
              <a:buFont typeface="Arial" panose="020B0604020202020204" pitchFamily="34" charset="0"/>
              <a:buChar char="•"/>
            </a:pPr>
            <a:r>
              <a:rPr lang="en-GB" sz="2000" b="1" dirty="0">
                <a:latin typeface="Times New Roman" panose="02020603050405020304" pitchFamily="18" charset="0"/>
                <a:cs typeface="Times New Roman" panose="02020603050405020304" pitchFamily="18" charset="0"/>
              </a:rPr>
              <a:t>INFLAMATORY</a:t>
            </a:r>
            <a:r>
              <a:rPr lang="en-GB" sz="2000" dirty="0">
                <a:latin typeface="Times New Roman" panose="02020603050405020304" pitchFamily="18" charset="0"/>
                <a:cs typeface="Times New Roman" panose="02020603050405020304" pitchFamily="18" charset="0"/>
              </a:rPr>
              <a:t>: ARTHRITIS IN ITS MANY FORMS/ LYMPHOEDEMA/ILIOPSOAS CONTRACTING OVER AN INFLAMED BURSA, APPENDICITUS,ZOSTER</a:t>
            </a:r>
          </a:p>
          <a:p>
            <a:pPr marL="457200" indent="-457200" algn="l">
              <a:buFont typeface="Arial" panose="020B0604020202020204" pitchFamily="34" charset="0"/>
              <a:buChar char="•"/>
            </a:pPr>
            <a:r>
              <a:rPr lang="en-GB" sz="2000" b="1" dirty="0">
                <a:latin typeface="Times New Roman" panose="02020603050405020304" pitchFamily="18" charset="0"/>
                <a:cs typeface="Times New Roman" panose="02020603050405020304" pitchFamily="18" charset="0"/>
              </a:rPr>
              <a:t>DEGENERATIVE:</a:t>
            </a:r>
            <a:r>
              <a:rPr lang="en-GB" sz="2000" dirty="0">
                <a:latin typeface="Times New Roman" panose="02020603050405020304" pitchFamily="18" charset="0"/>
                <a:cs typeface="Times New Roman" panose="02020603050405020304" pitchFamily="18" charset="0"/>
              </a:rPr>
              <a:t> ARTHRITIS IN ITS MANY FORMS, IMPINGEMENT SYNDROMES OF THE ACET/FEMORAL JOINT</a:t>
            </a:r>
          </a:p>
          <a:p>
            <a:pPr marL="457200" indent="-457200" algn="l">
              <a:buFont typeface="Arial" panose="020B0604020202020204" pitchFamily="34" charset="0"/>
              <a:buChar char="•"/>
            </a:pPr>
            <a:r>
              <a:rPr lang="en-GB" sz="2000" b="1" dirty="0">
                <a:latin typeface="Times New Roman" panose="02020603050405020304" pitchFamily="18" charset="0"/>
                <a:cs typeface="Times New Roman" panose="02020603050405020304" pitchFamily="18" charset="0"/>
              </a:rPr>
              <a:t>NEOPLASTIC</a:t>
            </a:r>
            <a:r>
              <a:rPr lang="en-GB" sz="2000" dirty="0">
                <a:latin typeface="Times New Roman" panose="02020603050405020304" pitchFamily="18" charset="0"/>
                <a:cs typeface="Times New Roman" panose="02020603050405020304" pitchFamily="18" charset="0"/>
              </a:rPr>
              <a:t>: METS</a:t>
            </a:r>
          </a:p>
          <a:p>
            <a:pPr marL="457200" indent="-457200" algn="l">
              <a:buFont typeface="Arial" panose="020B0604020202020204" pitchFamily="34" charset="0"/>
              <a:buChar char="•"/>
            </a:pPr>
            <a:r>
              <a:rPr lang="en-GB" sz="2000" b="1" dirty="0">
                <a:latin typeface="Times New Roman" panose="02020603050405020304" pitchFamily="18" charset="0"/>
                <a:cs typeface="Times New Roman" panose="02020603050405020304" pitchFamily="18" charset="0"/>
              </a:rPr>
              <a:t>TRAUMA</a:t>
            </a:r>
            <a:r>
              <a:rPr lang="en-GB" sz="2000" dirty="0">
                <a:latin typeface="Times New Roman" panose="02020603050405020304" pitchFamily="18" charset="0"/>
                <a:cs typeface="Times New Roman" panose="02020603050405020304" pitchFamily="18" charset="0"/>
              </a:rPr>
              <a:t>: LABRAL TEARS/DISLOCATION/ADDUCTOR STRAINS/STRESS FRACTURES/ GILMORE GROIN, INGUINAL HERNIA/AVULSIONS</a:t>
            </a:r>
          </a:p>
          <a:p>
            <a:pPr marL="457200" indent="-457200" algn="l">
              <a:buFont typeface="Arial" panose="020B0604020202020204" pitchFamily="34" charset="0"/>
              <a:buChar char="•"/>
            </a:pPr>
            <a:r>
              <a:rPr lang="en-GB" sz="2000" b="1" dirty="0">
                <a:latin typeface="Times New Roman" panose="02020603050405020304" pitchFamily="18" charset="0"/>
                <a:cs typeface="Times New Roman" panose="02020603050405020304" pitchFamily="18" charset="0"/>
              </a:rPr>
              <a:t>VASCULAR:</a:t>
            </a:r>
            <a:r>
              <a:rPr lang="en-GB" sz="2000" dirty="0">
                <a:latin typeface="Times New Roman" panose="02020603050405020304" pitchFamily="18" charset="0"/>
                <a:cs typeface="Times New Roman" panose="02020603050405020304" pitchFamily="18" charset="0"/>
              </a:rPr>
              <a:t> OCCLUSIONS OF FEMORAL ARTERY/VEIN, (BRUITS)/DVT, AVN</a:t>
            </a:r>
          </a:p>
          <a:p>
            <a:pPr marL="457200" indent="-457200" algn="l">
              <a:buFont typeface="Arial" panose="020B0604020202020204" pitchFamily="34" charset="0"/>
              <a:buChar char="•"/>
            </a:pPr>
            <a:r>
              <a:rPr lang="en-GB" sz="2000" b="1" dirty="0">
                <a:latin typeface="Times New Roman" panose="02020603050405020304" pitchFamily="18" charset="0"/>
                <a:cs typeface="Times New Roman" panose="02020603050405020304" pitchFamily="18" charset="0"/>
              </a:rPr>
              <a:t>PSYCOGENIC: </a:t>
            </a:r>
            <a:r>
              <a:rPr lang="en-GB" sz="2000" dirty="0">
                <a:latin typeface="Times New Roman" panose="02020603050405020304" pitchFamily="18" charset="0"/>
                <a:cs typeface="Times New Roman" panose="02020603050405020304" pitchFamily="18" charset="0"/>
              </a:rPr>
              <a:t>SUPRA TENTORIAL</a:t>
            </a:r>
            <a:r>
              <a:rPr lang="en-GB" sz="2000" dirty="0">
                <a:effectLst/>
                <a:latin typeface="Times New Roman" panose="02020603050405020304" pitchFamily="18" charset="0"/>
                <a:cs typeface="Times New Roman" panose="02020603050405020304" pitchFamily="18" charset="0"/>
              </a:rPr>
              <a:t>  DIAGNOSIS</a:t>
            </a:r>
            <a:endParaRPr lang="en-GB" sz="2000" dirty="0">
              <a:latin typeface="Times New Roman" panose="02020603050405020304" pitchFamily="18" charset="0"/>
              <a:cs typeface="Times New Roman" panose="02020603050405020304" pitchFamily="18" charset="0"/>
            </a:endParaRPr>
          </a:p>
          <a:p>
            <a:pPr marL="457200" indent="-457200" algn="l">
              <a:buFont typeface="Arial" panose="020B0604020202020204" pitchFamily="34" charset="0"/>
              <a:buChar char="•"/>
            </a:pPr>
            <a:endParaRPr lang="en-GB" sz="2000" dirty="0">
              <a:latin typeface="Times New Roman" panose="02020603050405020304" pitchFamily="18" charset="0"/>
              <a:cs typeface="Times New Roman" panose="02020603050405020304" pitchFamily="18" charset="0"/>
            </a:endParaRPr>
          </a:p>
          <a:p>
            <a:pPr marL="457200" indent="-457200" algn="l">
              <a:buFont typeface="Arial" panose="020B0604020202020204" pitchFamily="34" charset="0"/>
              <a:buChar char="•"/>
            </a:pPr>
            <a:endParaRPr lang="en-GB" sz="2000" dirty="0">
              <a:latin typeface="Times New Roman" panose="02020603050405020304" pitchFamily="18" charset="0"/>
              <a:cs typeface="Times New Roman" panose="02020603050405020304" pitchFamily="18" charset="0"/>
            </a:endParaRPr>
          </a:p>
          <a:p>
            <a:pPr marL="457200" indent="-457200" algn="l">
              <a:buFont typeface="Arial" panose="020B0604020202020204" pitchFamily="34" charset="0"/>
              <a:buChar char="•"/>
            </a:pPr>
            <a:endParaRPr lang="en-GB" sz="2000" dirty="0">
              <a:latin typeface="Times New Roman" panose="02020603050405020304" pitchFamily="18" charset="0"/>
              <a:cs typeface="Times New Roman" panose="02020603050405020304" pitchFamily="18" charset="0"/>
            </a:endParaRPr>
          </a:p>
          <a:p>
            <a:pPr marL="457200" indent="-457200" algn="l">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457200" indent="-457200" algn="l">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4640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E89FC-B802-2F4C-A367-76E90FD04A08}"/>
              </a:ext>
            </a:extLst>
          </p:cNvPr>
          <p:cNvSpPr>
            <a:spLocks noGrp="1"/>
          </p:cNvSpPr>
          <p:nvPr>
            <p:ph type="ctrTitle"/>
          </p:nvPr>
        </p:nvSpPr>
        <p:spPr>
          <a:xfrm>
            <a:off x="1429996" y="358922"/>
            <a:ext cx="9144000" cy="1786072"/>
          </a:xfrm>
        </p:spPr>
        <p:txBody>
          <a:bodyPr>
            <a:normAutofit/>
          </a:bodyPr>
          <a:lstStyle/>
          <a:p>
            <a:r>
              <a:rPr lang="en-GB" sz="4000" b="1" dirty="0">
                <a:solidFill>
                  <a:srgbClr val="FF0000"/>
                </a:solidFill>
                <a:latin typeface="Times New Roman" panose="02020603050405020304" pitchFamily="18" charset="0"/>
                <a:cs typeface="Times New Roman" panose="02020603050405020304" pitchFamily="18" charset="0"/>
              </a:rPr>
              <a:t>WHAT WE </a:t>
            </a:r>
            <a:r>
              <a:rPr lang="en-GB" sz="5400" b="1" dirty="0">
                <a:solidFill>
                  <a:srgbClr val="FF0000"/>
                </a:solidFill>
                <a:latin typeface="Times New Roman" panose="02020603050405020304" pitchFamily="18" charset="0"/>
                <a:cs typeface="Times New Roman" panose="02020603050405020304" pitchFamily="18" charset="0"/>
              </a:rPr>
              <a:t>WILL </a:t>
            </a:r>
            <a:r>
              <a:rPr lang="en-GB" sz="4400" b="1" dirty="0">
                <a:solidFill>
                  <a:srgbClr val="FF0000"/>
                </a:solidFill>
                <a:latin typeface="Times New Roman" panose="02020603050405020304" pitchFamily="18" charset="0"/>
                <a:cs typeface="Times New Roman" panose="02020603050405020304" pitchFamily="18" charset="0"/>
              </a:rPr>
              <a:t> </a:t>
            </a:r>
            <a:r>
              <a:rPr lang="en-GB" sz="4000" b="1" dirty="0">
                <a:solidFill>
                  <a:srgbClr val="FF0000"/>
                </a:solidFill>
                <a:latin typeface="Times New Roman" panose="02020603050405020304" pitchFamily="18" charset="0"/>
                <a:cs typeface="Times New Roman" panose="02020603050405020304" pitchFamily="18" charset="0"/>
              </a:rPr>
              <a:t>DISCUSS :</a:t>
            </a:r>
            <a:br>
              <a:rPr lang="en-GB" sz="2000" b="1" dirty="0">
                <a:solidFill>
                  <a:srgbClr val="FF0000"/>
                </a:solidFill>
                <a:latin typeface="Times New Roman" panose="02020603050405020304" pitchFamily="18" charset="0"/>
                <a:cs typeface="Times New Roman" panose="02020603050405020304" pitchFamily="18" charset="0"/>
              </a:rPr>
            </a:br>
            <a:br>
              <a:rPr lang="en-GB" sz="4400" b="1" dirty="0">
                <a:solidFill>
                  <a:srgbClr val="FF0000"/>
                </a:solidFill>
                <a:latin typeface="Times New Roman" panose="02020603050405020304" pitchFamily="18" charset="0"/>
                <a:cs typeface="Times New Roman" panose="02020603050405020304" pitchFamily="18" charset="0"/>
              </a:rPr>
            </a:br>
            <a:r>
              <a:rPr lang="en-GB" sz="2200" dirty="0">
                <a:solidFill>
                  <a:srgbClr val="FF0000"/>
                </a:solidFill>
                <a:effectLst/>
                <a:latin typeface="Times New Roman" panose="02020603050405020304" pitchFamily="18" charset="0"/>
                <a:cs typeface="Times New Roman" panose="02020603050405020304" pitchFamily="18" charset="0"/>
              </a:rPr>
              <a:t> </a:t>
            </a:r>
            <a:r>
              <a:rPr lang="en-GB" sz="2200" b="1" dirty="0"/>
              <a:t> </a:t>
            </a:r>
            <a:r>
              <a:rPr lang="en-GB" sz="2200" b="1" dirty="0">
                <a:solidFill>
                  <a:srgbClr val="FF0000"/>
                </a:solidFill>
                <a:latin typeface="Times New Roman" panose="02020603050405020304" pitchFamily="18" charset="0"/>
                <a:cs typeface="Times New Roman" panose="02020603050405020304" pitchFamily="18" charset="0"/>
              </a:rPr>
              <a:t>PAIN REFERRAL FROM DISTAL SITES TO THE  GROIN</a:t>
            </a:r>
            <a:endParaRPr lang="en-US" sz="2200"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7B68AA1-70CC-D041-9B45-77CAA446DC0D}"/>
              </a:ext>
            </a:extLst>
          </p:cNvPr>
          <p:cNvSpPr txBox="1"/>
          <p:nvPr/>
        </p:nvSpPr>
        <p:spPr>
          <a:xfrm>
            <a:off x="7409204" y="4332718"/>
            <a:ext cx="184731" cy="369332"/>
          </a:xfrm>
          <a:prstGeom prst="rect">
            <a:avLst/>
          </a:prstGeom>
          <a:noFill/>
        </p:spPr>
        <p:txBody>
          <a:bodyPr wrap="none" rtlCol="0">
            <a:spAutoFit/>
          </a:bodyPr>
          <a:lstStyle/>
          <a:p>
            <a:endParaRPr lang="en-US" dirty="0"/>
          </a:p>
        </p:txBody>
      </p:sp>
      <p:pic>
        <p:nvPicPr>
          <p:cNvPr id="7" name="Picture 6">
            <a:extLst>
              <a:ext uri="{FF2B5EF4-FFF2-40B4-BE49-F238E27FC236}">
                <a16:creationId xmlns:a16="http://schemas.microsoft.com/office/drawing/2014/main" id="{7CCA75C9-D268-5841-BA05-6034B59712DC}"/>
              </a:ext>
            </a:extLst>
          </p:cNvPr>
          <p:cNvPicPr/>
          <p:nvPr/>
        </p:nvPicPr>
        <p:blipFill>
          <a:blip r:embed="rId2">
            <a:extLst>
              <a:ext uri="{28A0092B-C50C-407E-A947-70E740481C1C}">
                <a14:useLocalDpi xmlns:a14="http://schemas.microsoft.com/office/drawing/2010/main" val="0"/>
              </a:ext>
            </a:extLst>
          </a:blip>
          <a:stretch>
            <a:fillRect/>
          </a:stretch>
        </p:blipFill>
        <p:spPr>
          <a:xfrm>
            <a:off x="4025069" y="2230452"/>
            <a:ext cx="3965249" cy="4469451"/>
          </a:xfrm>
          <a:prstGeom prst="rect">
            <a:avLst/>
          </a:prstGeom>
        </p:spPr>
      </p:pic>
    </p:spTree>
    <p:extLst>
      <p:ext uri="{BB962C8B-B14F-4D97-AF65-F5344CB8AC3E}">
        <p14:creationId xmlns:p14="http://schemas.microsoft.com/office/powerpoint/2010/main" val="2707505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A0A0E-6DB4-6A4D-B054-9B4A940AC51A}"/>
              </a:ext>
            </a:extLst>
          </p:cNvPr>
          <p:cNvSpPr>
            <a:spLocks noGrp="1"/>
          </p:cNvSpPr>
          <p:nvPr>
            <p:ph type="title"/>
          </p:nvPr>
        </p:nvSpPr>
        <p:spPr>
          <a:xfrm>
            <a:off x="401652" y="365125"/>
            <a:ext cx="10952148" cy="1053477"/>
          </a:xfrm>
        </p:spPr>
        <p:txBody>
          <a:bodyPr>
            <a:normAutofit fontScale="90000"/>
          </a:bodyPr>
          <a:lstStyle/>
          <a:p>
            <a:pPr algn="ctr"/>
            <a:br>
              <a:rPr lang="en-GB" sz="4000" b="1" dirty="0"/>
            </a:br>
            <a:br>
              <a:rPr lang="en-GB" sz="4000" b="1" dirty="0"/>
            </a:br>
            <a:r>
              <a:rPr lang="en-GB" sz="3600" b="1" dirty="0">
                <a:solidFill>
                  <a:srgbClr val="FF0000"/>
                </a:solidFill>
                <a:latin typeface="Times New Roman" panose="02020603050405020304" pitchFamily="18" charset="0"/>
                <a:cs typeface="Times New Roman" panose="02020603050405020304" pitchFamily="18" charset="0"/>
              </a:rPr>
              <a:t>PAIN REFERRAL FROM DISTAL SITES TO THE  GROIN</a:t>
            </a:r>
            <a:br>
              <a:rPr lang="en-GB" dirty="0"/>
            </a:br>
            <a:r>
              <a:rPr lang="en-GB" b="1" dirty="0"/>
              <a:t> </a:t>
            </a:r>
            <a:br>
              <a:rPr lang="en-GB" dirty="0"/>
            </a:br>
            <a:endParaRPr lang="en-US" dirty="0"/>
          </a:p>
        </p:txBody>
      </p:sp>
      <p:sp>
        <p:nvSpPr>
          <p:cNvPr id="3" name="Content Placeholder 2">
            <a:extLst>
              <a:ext uri="{FF2B5EF4-FFF2-40B4-BE49-F238E27FC236}">
                <a16:creationId xmlns:a16="http://schemas.microsoft.com/office/drawing/2014/main" id="{842F05BE-D3E0-724F-A4B0-98A625410F5C}"/>
              </a:ext>
            </a:extLst>
          </p:cNvPr>
          <p:cNvSpPr>
            <a:spLocks noGrp="1"/>
          </p:cNvSpPr>
          <p:nvPr>
            <p:ph idx="1"/>
          </p:nvPr>
        </p:nvSpPr>
        <p:spPr/>
        <p:txBody>
          <a:bodyPr/>
          <a:lstStyle/>
          <a:p>
            <a:r>
              <a:rPr lang="en-GB" sz="3200" b="1" dirty="0">
                <a:solidFill>
                  <a:srgbClr val="FF0000"/>
                </a:solidFill>
                <a:latin typeface="Times New Roman" panose="02020603050405020304" pitchFamily="18" charset="0"/>
                <a:cs typeface="Times New Roman" panose="02020603050405020304" pitchFamily="18" charset="0"/>
              </a:rPr>
              <a:t>VISCUS:</a:t>
            </a:r>
            <a:r>
              <a:rPr lang="en-GB" sz="3200" b="1" dirty="0">
                <a:latin typeface="Times New Roman" panose="02020603050405020304" pitchFamily="18" charset="0"/>
                <a:cs typeface="Times New Roman" panose="02020603050405020304" pitchFamily="18" charset="0"/>
              </a:rPr>
              <a:t> Urological</a:t>
            </a:r>
          </a:p>
          <a:p>
            <a:r>
              <a:rPr lang="en-GB" sz="3200" b="1" dirty="0">
                <a:solidFill>
                  <a:srgbClr val="FF0000"/>
                </a:solidFill>
                <a:latin typeface="Times New Roman" panose="02020603050405020304" pitchFamily="18" charset="0"/>
                <a:cs typeface="Times New Roman" panose="02020603050405020304" pitchFamily="18" charset="0"/>
              </a:rPr>
              <a:t>SPINE: </a:t>
            </a:r>
            <a:r>
              <a:rPr lang="en-GB" sz="3200" b="1" dirty="0">
                <a:solidFill>
                  <a:srgbClr val="00B0F0"/>
                </a:solidFill>
                <a:latin typeface="Times New Roman" panose="02020603050405020304" pitchFamily="18" charset="0"/>
                <a:cs typeface="Times New Roman" panose="02020603050405020304" pitchFamily="18" charset="0"/>
              </a:rPr>
              <a:t>Neurological</a:t>
            </a:r>
            <a:r>
              <a:rPr lang="en-GB" sz="3200" b="1" dirty="0">
                <a:latin typeface="Times New Roman" panose="02020603050405020304" pitchFamily="18" charset="0"/>
                <a:cs typeface="Times New Roman" panose="02020603050405020304" pitchFamily="18" charset="0"/>
              </a:rPr>
              <a:t> entrapment: </a:t>
            </a:r>
            <a:r>
              <a:rPr lang="en-GB" sz="3200" b="1" dirty="0">
                <a:solidFill>
                  <a:srgbClr val="00B0F0"/>
                </a:solidFill>
                <a:latin typeface="Times New Roman" panose="02020603050405020304" pitchFamily="18" charset="0"/>
                <a:cs typeface="Times New Roman" panose="02020603050405020304" pitchFamily="18" charset="0"/>
              </a:rPr>
              <a:t>facet</a:t>
            </a:r>
            <a:r>
              <a:rPr lang="en-GB" sz="3200" b="1" dirty="0">
                <a:latin typeface="Times New Roman" panose="02020603050405020304" pitchFamily="18" charset="0"/>
                <a:cs typeface="Times New Roman" panose="02020603050405020304" pitchFamily="18" charset="0"/>
              </a:rPr>
              <a:t>, </a:t>
            </a:r>
            <a:r>
              <a:rPr lang="en-GB" sz="3200" b="1" dirty="0">
                <a:solidFill>
                  <a:srgbClr val="00B0F0"/>
                </a:solidFill>
                <a:latin typeface="Times New Roman" panose="02020603050405020304" pitchFamily="18" charset="0"/>
                <a:cs typeface="Times New Roman" panose="02020603050405020304" pitchFamily="18" charset="0"/>
              </a:rPr>
              <a:t>nerve</a:t>
            </a:r>
            <a:r>
              <a:rPr lang="en-GB" sz="3200" b="1" dirty="0">
                <a:latin typeface="Times New Roman" panose="02020603050405020304" pitchFamily="18" charset="0"/>
                <a:cs typeface="Times New Roman" panose="02020603050405020304" pitchFamily="18" charset="0"/>
              </a:rPr>
              <a:t>: subcostal nerve Ilioinguinal, genitofemoral nerve. </a:t>
            </a:r>
          </a:p>
          <a:p>
            <a:pPr marL="0" indent="0">
              <a:buNone/>
            </a:pPr>
            <a:r>
              <a:rPr lang="en-GB" sz="3200" b="1" dirty="0">
                <a:latin typeface="Times New Roman" panose="02020603050405020304" pitchFamily="18" charset="0"/>
                <a:cs typeface="Times New Roman" panose="02020603050405020304" pitchFamily="18" charset="0"/>
              </a:rPr>
              <a:t>    </a:t>
            </a:r>
            <a:r>
              <a:rPr lang="en-GB" sz="3200" b="1" dirty="0">
                <a:solidFill>
                  <a:srgbClr val="00B0F0"/>
                </a:solidFill>
                <a:latin typeface="Times New Roman" panose="02020603050405020304" pitchFamily="18" charset="0"/>
                <a:cs typeface="Times New Roman" panose="02020603050405020304" pitchFamily="18" charset="0"/>
              </a:rPr>
              <a:t>Sacroiliac </a:t>
            </a:r>
            <a:r>
              <a:rPr lang="en-GB" sz="3200" b="1" dirty="0">
                <a:latin typeface="Times New Roman" panose="02020603050405020304" pitchFamily="18" charset="0"/>
                <a:cs typeface="Times New Roman" panose="02020603050405020304" pitchFamily="18" charset="0"/>
              </a:rPr>
              <a:t>joint. </a:t>
            </a:r>
            <a:endParaRPr lang="en-GB" sz="3200" dirty="0">
              <a:latin typeface="Times New Roman" panose="02020603050405020304" pitchFamily="18" charset="0"/>
              <a:cs typeface="Times New Roman" panose="02020603050405020304" pitchFamily="18" charset="0"/>
            </a:endParaRPr>
          </a:p>
          <a:p>
            <a:r>
              <a:rPr lang="en-GB" sz="3200" b="1" dirty="0">
                <a:solidFill>
                  <a:srgbClr val="FF0000"/>
                </a:solidFill>
                <a:latin typeface="Times New Roman" panose="02020603050405020304" pitchFamily="18" charset="0"/>
                <a:cs typeface="Times New Roman" panose="02020603050405020304" pitchFamily="18" charset="0"/>
              </a:rPr>
              <a:t>MYOFASCIAL: </a:t>
            </a:r>
            <a:r>
              <a:rPr lang="en-GB" sz="3200" b="1" dirty="0">
                <a:latin typeface="Times New Roman" panose="02020603050405020304" pitchFamily="18" charset="0"/>
                <a:cs typeface="Times New Roman" panose="02020603050405020304" pitchFamily="18" charset="0"/>
              </a:rPr>
              <a:t>Iliopsoas, Adductor Magnus. External Oblique </a:t>
            </a:r>
            <a:endParaRPr lang="en-GB" sz="3200" dirty="0">
              <a:latin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406107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41EE5-B163-C040-9827-5682B1CF628D}"/>
              </a:ext>
            </a:extLst>
          </p:cNvPr>
          <p:cNvSpPr>
            <a:spLocks noGrp="1"/>
          </p:cNvSpPr>
          <p:nvPr>
            <p:ph type="title"/>
          </p:nvPr>
        </p:nvSpPr>
        <p:spPr>
          <a:xfrm>
            <a:off x="838199" y="-214172"/>
            <a:ext cx="10515600" cy="1010748"/>
          </a:xfrm>
        </p:spPr>
        <p:txBody>
          <a:bodyPr>
            <a:normAutofit/>
          </a:bodyPr>
          <a:lstStyle/>
          <a:p>
            <a:pPr algn="ctr"/>
            <a:r>
              <a:rPr lang="en-GB" sz="4000" b="1" dirty="0">
                <a:solidFill>
                  <a:srgbClr val="FF0000"/>
                </a:solidFill>
                <a:latin typeface="Times New Roman" panose="02020603050405020304" pitchFamily="18" charset="0"/>
                <a:cs typeface="Times New Roman" panose="02020603050405020304" pitchFamily="18" charset="0"/>
              </a:rPr>
              <a:t>NORMAL ANATOMY:</a:t>
            </a:r>
            <a:endParaRPr lang="en-US" sz="4000" dirty="0">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91EB9BB-CBD8-554C-A630-21C34C72EE3A}"/>
              </a:ext>
            </a:extLst>
          </p:cNvPr>
          <p:cNvPicPr/>
          <p:nvPr/>
        </p:nvPicPr>
        <p:blipFill>
          <a:blip r:embed="rId2">
            <a:extLst>
              <a:ext uri="{28A0092B-C50C-407E-A947-70E740481C1C}">
                <a14:useLocalDpi xmlns:a14="http://schemas.microsoft.com/office/drawing/2010/main" val="0"/>
              </a:ext>
            </a:extLst>
          </a:blip>
          <a:stretch>
            <a:fillRect/>
          </a:stretch>
        </p:blipFill>
        <p:spPr>
          <a:xfrm>
            <a:off x="1458224" y="594360"/>
            <a:ext cx="3689943" cy="6183630"/>
          </a:xfrm>
          <a:prstGeom prst="rect">
            <a:avLst/>
          </a:prstGeom>
        </p:spPr>
      </p:pic>
      <p:pic>
        <p:nvPicPr>
          <p:cNvPr id="5" name="Picture 4">
            <a:extLst>
              <a:ext uri="{FF2B5EF4-FFF2-40B4-BE49-F238E27FC236}">
                <a16:creationId xmlns:a16="http://schemas.microsoft.com/office/drawing/2014/main" id="{4979F73F-B00D-FD42-B14E-CB3F383B72C6}"/>
              </a:ext>
            </a:extLst>
          </p:cNvPr>
          <p:cNvPicPr>
            <a:picLocks noChangeAspect="1"/>
          </p:cNvPicPr>
          <p:nvPr/>
        </p:nvPicPr>
        <p:blipFill>
          <a:blip r:embed="rId3"/>
          <a:stretch>
            <a:fillRect/>
          </a:stretch>
        </p:blipFill>
        <p:spPr>
          <a:xfrm>
            <a:off x="7031115" y="594360"/>
            <a:ext cx="3566466" cy="6183630"/>
          </a:xfrm>
          <a:prstGeom prst="rect">
            <a:avLst/>
          </a:prstGeom>
        </p:spPr>
      </p:pic>
    </p:spTree>
    <p:extLst>
      <p:ext uri="{BB962C8B-B14F-4D97-AF65-F5344CB8AC3E}">
        <p14:creationId xmlns:p14="http://schemas.microsoft.com/office/powerpoint/2010/main" val="1297914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F6BDA-660D-C54A-ADB2-7A02EA60DF0E}"/>
              </a:ext>
            </a:extLst>
          </p:cNvPr>
          <p:cNvSpPr>
            <a:spLocks noGrp="1"/>
          </p:cNvSpPr>
          <p:nvPr>
            <p:ph type="title"/>
          </p:nvPr>
        </p:nvSpPr>
        <p:spPr>
          <a:xfrm>
            <a:off x="778380" y="128187"/>
            <a:ext cx="10515600" cy="1059679"/>
          </a:xfrm>
        </p:spPr>
        <p:txBody>
          <a:bodyPr>
            <a:normAutofit fontScale="90000"/>
          </a:bodyPr>
          <a:lstStyle/>
          <a:p>
            <a:pPr algn="ctr"/>
            <a:r>
              <a:rPr lang="en-US" sz="4000" b="1" dirty="0">
                <a:solidFill>
                  <a:srgbClr val="FF0000"/>
                </a:solidFill>
                <a:latin typeface="Times New Roman" panose="02020603050405020304" pitchFamily="18" charset="0"/>
                <a:cs typeface="Times New Roman" panose="02020603050405020304" pitchFamily="18" charset="0"/>
              </a:rPr>
              <a:t>VISCERAL REFERRAL SITES TO THE SPINE</a:t>
            </a:r>
            <a:endParaRPr lang="en-US" sz="4000" dirty="0">
              <a:latin typeface="Times New Roman" panose="02020603050405020304" pitchFamily="18" charset="0"/>
              <a:cs typeface="Times New Roman" panose="02020603050405020304" pitchFamily="18" charset="0"/>
            </a:endParaRPr>
          </a:p>
        </p:txBody>
      </p:sp>
      <p:pic>
        <p:nvPicPr>
          <p:cNvPr id="6" name="Content Placeholder 3">
            <a:extLst>
              <a:ext uri="{FF2B5EF4-FFF2-40B4-BE49-F238E27FC236}">
                <a16:creationId xmlns:a16="http://schemas.microsoft.com/office/drawing/2014/main" id="{B99FAD05-10BF-7343-B90F-2641FAF06501}"/>
              </a:ext>
            </a:extLst>
          </p:cNvPr>
          <p:cNvPicPr>
            <a:picLocks noGrp="1"/>
          </p:cNvPicPr>
          <p:nvPr>
            <p:ph idx="1"/>
          </p:nvPr>
        </p:nvPicPr>
        <p:blipFill>
          <a:blip r:embed="rId2">
            <a:extLst>
              <a:ext uri="{28A0092B-C50C-407E-A947-70E740481C1C}">
                <a14:useLocalDpi xmlns:a14="http://schemas.microsoft.com/office/drawing/2010/main" val="0"/>
              </a:ext>
            </a:extLst>
          </a:blip>
          <a:srcRect l="-21934" r="-21934"/>
          <a:stretch>
            <a:fillRect/>
          </a:stretch>
        </p:blipFill>
        <p:spPr>
          <a:xfrm>
            <a:off x="1110418" y="883602"/>
            <a:ext cx="9399927" cy="5751618"/>
          </a:xfrm>
          <a:prstGeom prst="rect">
            <a:avLst/>
          </a:prstGeom>
        </p:spPr>
      </p:pic>
      <p:sp>
        <p:nvSpPr>
          <p:cNvPr id="7" name="TextBox 6">
            <a:extLst>
              <a:ext uri="{FF2B5EF4-FFF2-40B4-BE49-F238E27FC236}">
                <a16:creationId xmlns:a16="http://schemas.microsoft.com/office/drawing/2014/main" id="{1C0A9728-57C9-9F4D-9442-B9CBD3A7CF76}"/>
              </a:ext>
            </a:extLst>
          </p:cNvPr>
          <p:cNvSpPr txBox="1"/>
          <p:nvPr/>
        </p:nvSpPr>
        <p:spPr>
          <a:xfrm>
            <a:off x="2543504" y="6496720"/>
            <a:ext cx="10737117" cy="276999"/>
          </a:xfrm>
          <a:prstGeom prst="rect">
            <a:avLst/>
          </a:prstGeom>
          <a:noFill/>
        </p:spPr>
        <p:txBody>
          <a:bodyPr wrap="square" rtlCol="0">
            <a:spAutoFit/>
          </a:bodyPr>
          <a:lstStyle/>
          <a:p>
            <a:r>
              <a:rPr lang="en-US" sz="1200" i="1" dirty="0" err="1">
                <a:solidFill>
                  <a:srgbClr val="FF0000"/>
                </a:solidFill>
                <a:latin typeface="Times New Roman" panose="02020603050405020304" pitchFamily="18" charset="0"/>
                <a:cs typeface="Times New Roman" panose="02020603050405020304" pitchFamily="18" charset="0"/>
              </a:rPr>
              <a:t>Herkowitz.H</a:t>
            </a:r>
            <a:r>
              <a:rPr lang="en-US" sz="1200" i="1" dirty="0">
                <a:solidFill>
                  <a:srgbClr val="FF0000"/>
                </a:solidFill>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et al </a:t>
            </a:r>
            <a:r>
              <a:rPr lang="en-US" sz="1200" i="1" dirty="0" err="1">
                <a:latin typeface="Times New Roman" panose="02020603050405020304" pitchFamily="18" charset="0"/>
                <a:cs typeface="Times New Roman" panose="02020603050405020304" pitchFamily="18" charset="0"/>
              </a:rPr>
              <a:t>Edt</a:t>
            </a:r>
            <a:r>
              <a:rPr lang="en-US" sz="1200" i="1" dirty="0">
                <a:latin typeface="Times New Roman" panose="02020603050405020304" pitchFamily="18" charset="0"/>
                <a:cs typeface="Times New Roman" panose="02020603050405020304" pitchFamily="18" charset="0"/>
              </a:rPr>
              <a:t>. Rothman-Simeone, The Spine , Vol 1, 5</a:t>
            </a:r>
            <a:r>
              <a:rPr lang="en-US" sz="1200" i="1" baseline="30000" dirty="0">
                <a:latin typeface="Times New Roman" panose="02020603050405020304" pitchFamily="18" charset="0"/>
                <a:cs typeface="Times New Roman" panose="02020603050405020304" pitchFamily="18" charset="0"/>
              </a:rPr>
              <a:t>th</a:t>
            </a:r>
            <a:r>
              <a:rPr lang="en-US" sz="1200" i="1" dirty="0">
                <a:latin typeface="Times New Roman" panose="02020603050405020304" pitchFamily="18" charset="0"/>
                <a:cs typeface="Times New Roman" panose="02020603050405020304" pitchFamily="18" charset="0"/>
              </a:rPr>
              <a:t> Edit.</a:t>
            </a:r>
            <a:r>
              <a:rPr lang="en-US" sz="1200" i="1" dirty="0">
                <a:solidFill>
                  <a:srgbClr val="FF0000"/>
                </a:solidFill>
                <a:latin typeface="Times New Roman" panose="02020603050405020304" pitchFamily="18" charset="0"/>
                <a:cs typeface="Times New Roman" panose="02020603050405020304" pitchFamily="18" charset="0"/>
              </a:rPr>
              <a:t> 2006</a:t>
            </a:r>
            <a:r>
              <a:rPr lang="en-US" sz="1200" i="1" dirty="0">
                <a:latin typeface="Times New Roman" panose="02020603050405020304" pitchFamily="18" charset="0"/>
                <a:cs typeface="Times New Roman" panose="02020603050405020304" pitchFamily="18" charset="0"/>
              </a:rPr>
              <a:t>. Saunders Elsevier. P.175</a:t>
            </a:r>
            <a:endParaRPr lang="en-GB" sz="1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1108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176C4-6CD4-EA46-9EEA-9C1C17D9BEFD}"/>
              </a:ext>
            </a:extLst>
          </p:cNvPr>
          <p:cNvSpPr>
            <a:spLocks noGrp="1"/>
          </p:cNvSpPr>
          <p:nvPr>
            <p:ph type="ctrTitle"/>
          </p:nvPr>
        </p:nvSpPr>
        <p:spPr>
          <a:xfrm>
            <a:off x="78876" y="66264"/>
            <a:ext cx="11861563" cy="868807"/>
          </a:xfrm>
        </p:spPr>
        <p:txBody>
          <a:bodyPr>
            <a:normAutofit/>
          </a:bodyPr>
          <a:lstStyle/>
          <a:p>
            <a:pPr algn="ctr"/>
            <a:r>
              <a:rPr lang="en-GB" sz="4000" b="1" dirty="0">
                <a:solidFill>
                  <a:srgbClr val="FF0000"/>
                </a:solidFill>
                <a:latin typeface="Times New Roman" panose="02020603050405020304" pitchFamily="18" charset="0"/>
                <a:cs typeface="Times New Roman" panose="02020603050405020304" pitchFamily="18" charset="0"/>
              </a:rPr>
              <a:t>REFERRAL TO THE GROIN FROM AN ORGAN:</a:t>
            </a:r>
            <a:endParaRPr lang="en-US" sz="4000" dirty="0">
              <a:solidFill>
                <a:srgbClr val="FF0000"/>
              </a:solidFill>
              <a:latin typeface="Times New Roman" panose="02020603050405020304" pitchFamily="18" charset="0"/>
              <a:cs typeface="Times New Roman" panose="02020603050405020304" pitchFamily="18" charset="0"/>
            </a:endParaRPr>
          </a:p>
        </p:txBody>
      </p:sp>
      <p:pic>
        <p:nvPicPr>
          <p:cNvPr id="9" name="Content Placeholder 4" descr="pic.jpeg">
            <a:extLst>
              <a:ext uri="{FF2B5EF4-FFF2-40B4-BE49-F238E27FC236}">
                <a16:creationId xmlns:a16="http://schemas.microsoft.com/office/drawing/2014/main" id="{59B26142-CD74-1A4D-B019-75C6F5D50EB7}"/>
              </a:ext>
            </a:extLst>
          </p:cNvPr>
          <p:cNvPicPr>
            <a:picLocks noChangeAspect="1"/>
          </p:cNvPicPr>
          <p:nvPr/>
        </p:nvPicPr>
        <p:blipFill>
          <a:blip r:embed="rId2">
            <a:extLst>
              <a:ext uri="{28A0092B-C50C-407E-A947-70E740481C1C}">
                <a14:useLocalDpi xmlns:a14="http://schemas.microsoft.com/office/drawing/2010/main" val="0"/>
              </a:ext>
            </a:extLst>
          </a:blip>
          <a:srcRect l="-15659" r="-15659"/>
          <a:stretch>
            <a:fillRect/>
          </a:stretch>
        </p:blipFill>
        <p:spPr>
          <a:xfrm>
            <a:off x="-632925" y="1324303"/>
            <a:ext cx="7486356" cy="5036509"/>
          </a:xfrm>
          <a:prstGeom prst="rect">
            <a:avLst/>
          </a:prstGeom>
        </p:spPr>
      </p:pic>
      <p:sp>
        <p:nvSpPr>
          <p:cNvPr id="7" name="TextBox 6">
            <a:extLst>
              <a:ext uri="{FF2B5EF4-FFF2-40B4-BE49-F238E27FC236}">
                <a16:creationId xmlns:a16="http://schemas.microsoft.com/office/drawing/2014/main" id="{50C8F154-FBA8-B34F-861A-51523A21EA4C}"/>
              </a:ext>
            </a:extLst>
          </p:cNvPr>
          <p:cNvSpPr txBox="1"/>
          <p:nvPr/>
        </p:nvSpPr>
        <p:spPr>
          <a:xfrm>
            <a:off x="6096000" y="2140783"/>
            <a:ext cx="5833929" cy="3816429"/>
          </a:xfrm>
          <a:prstGeom prst="rect">
            <a:avLst/>
          </a:prstGeom>
          <a:noFill/>
        </p:spPr>
        <p:txBody>
          <a:bodyPr wrap="square" rtlCol="0">
            <a:spAutoFit/>
          </a:bodyPr>
          <a:lstStyle/>
          <a:p>
            <a:r>
              <a:rPr lang="en-US" sz="2800" b="1" i="1" dirty="0">
                <a:latin typeface="Times New Roman" panose="02020603050405020304" pitchFamily="18" charset="0"/>
                <a:cs typeface="Times New Roman" panose="02020603050405020304" pitchFamily="18" charset="0"/>
              </a:rPr>
              <a:t>Stippled areas indicate </a:t>
            </a:r>
            <a:r>
              <a:rPr lang="en-US" sz="2800" b="1" i="1" dirty="0">
                <a:solidFill>
                  <a:srgbClr val="FF0000"/>
                </a:solidFill>
                <a:latin typeface="Times New Roman" panose="02020603050405020304" pitchFamily="18" charset="0"/>
                <a:cs typeface="Times New Roman" panose="02020603050405020304" pitchFamily="18" charset="0"/>
              </a:rPr>
              <a:t>kidney</a:t>
            </a:r>
            <a:r>
              <a:rPr lang="en-US" sz="2800" b="1" i="1" dirty="0">
                <a:latin typeface="Times New Roman" panose="02020603050405020304" pitchFamily="18" charset="0"/>
                <a:cs typeface="Times New Roman" panose="02020603050405020304" pitchFamily="18" charset="0"/>
              </a:rPr>
              <a:t> referral. Striped areas indicate </a:t>
            </a:r>
            <a:r>
              <a:rPr lang="en-US" sz="2800" b="1" i="1" dirty="0">
                <a:solidFill>
                  <a:srgbClr val="FF0000"/>
                </a:solidFill>
                <a:latin typeface="Times New Roman" panose="02020603050405020304" pitchFamily="18" charset="0"/>
                <a:cs typeface="Times New Roman" panose="02020603050405020304" pitchFamily="18" charset="0"/>
              </a:rPr>
              <a:t>ureter</a:t>
            </a:r>
            <a:r>
              <a:rPr lang="en-US" sz="2800" b="1" i="1" dirty="0">
                <a:latin typeface="Times New Roman" panose="02020603050405020304" pitchFamily="18" charset="0"/>
                <a:cs typeface="Times New Roman" panose="02020603050405020304" pitchFamily="18" charset="0"/>
              </a:rPr>
              <a:t> referral.</a:t>
            </a:r>
          </a:p>
          <a:p>
            <a:r>
              <a:rPr lang="en-US" sz="2800" b="1" i="1" dirty="0">
                <a:latin typeface="Times New Roman" panose="02020603050405020304" pitchFamily="18" charset="0"/>
                <a:cs typeface="Times New Roman" panose="02020603050405020304" pitchFamily="18" charset="0"/>
              </a:rPr>
              <a:t>Pain is deep and diffuse, poor and unreliable </a:t>
            </a:r>
            <a:r>
              <a:rPr lang="en-US" sz="2800" b="1" i="1" dirty="0" err="1">
                <a:latin typeface="Times New Roman" panose="02020603050405020304" pitchFamily="18" charset="0"/>
                <a:cs typeface="Times New Roman" panose="02020603050405020304" pitchFamily="18" charset="0"/>
              </a:rPr>
              <a:t>localisation</a:t>
            </a:r>
            <a:r>
              <a:rPr lang="en-US" sz="2800" b="1" i="1" dirty="0">
                <a:latin typeface="Times New Roman" panose="02020603050405020304" pitchFamily="18" charset="0"/>
                <a:cs typeface="Times New Roman" panose="02020603050405020304" pitchFamily="18" charset="0"/>
              </a:rPr>
              <a:t>. Poor correlation between amount of visceral pathology and intensity of pain</a:t>
            </a:r>
            <a:r>
              <a:rPr lang="en-US" sz="2800" i="1" dirty="0">
                <a:latin typeface="Times New Roman" panose="02020603050405020304" pitchFamily="18" charset="0"/>
                <a:cs typeface="Times New Roman" panose="02020603050405020304" pitchFamily="18" charset="0"/>
              </a:rPr>
              <a:t>.</a:t>
            </a:r>
          </a:p>
          <a:p>
            <a:endParaRPr lang="en-US" dirty="0"/>
          </a:p>
        </p:txBody>
      </p:sp>
      <p:sp>
        <p:nvSpPr>
          <p:cNvPr id="12" name="TextBox 11">
            <a:extLst>
              <a:ext uri="{FF2B5EF4-FFF2-40B4-BE49-F238E27FC236}">
                <a16:creationId xmlns:a16="http://schemas.microsoft.com/office/drawing/2014/main" id="{87418841-3081-DA4B-8161-FF0466466F94}"/>
              </a:ext>
            </a:extLst>
          </p:cNvPr>
          <p:cNvSpPr txBox="1"/>
          <p:nvPr/>
        </p:nvSpPr>
        <p:spPr>
          <a:xfrm>
            <a:off x="78876" y="6464588"/>
            <a:ext cx="7709291" cy="276999"/>
          </a:xfrm>
          <a:prstGeom prst="rect">
            <a:avLst/>
          </a:prstGeom>
          <a:noFill/>
        </p:spPr>
        <p:txBody>
          <a:bodyPr wrap="square" rtlCol="0">
            <a:spAutoFit/>
          </a:bodyPr>
          <a:lstStyle/>
          <a:p>
            <a:r>
              <a:rPr lang="en-US" sz="1200" i="1" dirty="0">
                <a:solidFill>
                  <a:srgbClr val="FF0000"/>
                </a:solidFill>
                <a:latin typeface="Times New Roman" panose="02020603050405020304" pitchFamily="18" charset="0"/>
                <a:cs typeface="Times New Roman" panose="02020603050405020304" pitchFamily="18" charset="0"/>
              </a:rPr>
              <a:t>Smith. D</a:t>
            </a:r>
            <a:r>
              <a:rPr lang="en-US" sz="1200" i="1" dirty="0">
                <a:latin typeface="Times New Roman" panose="02020603050405020304" pitchFamily="18" charset="0"/>
                <a:cs typeface="Times New Roman" panose="02020603050405020304" pitchFamily="18" charset="0"/>
              </a:rPr>
              <a:t>, General Urology, 8</a:t>
            </a:r>
            <a:r>
              <a:rPr lang="en-US" sz="1200" i="1" baseline="30000" dirty="0">
                <a:latin typeface="Times New Roman" panose="02020603050405020304" pitchFamily="18" charset="0"/>
                <a:cs typeface="Times New Roman" panose="02020603050405020304" pitchFamily="18" charset="0"/>
              </a:rPr>
              <a:t>th</a:t>
            </a:r>
            <a:r>
              <a:rPr lang="en-US" sz="1200" i="1" dirty="0">
                <a:latin typeface="Times New Roman" panose="02020603050405020304" pitchFamily="18" charset="0"/>
                <a:cs typeface="Times New Roman" panose="02020603050405020304" pitchFamily="18" charset="0"/>
              </a:rPr>
              <a:t> edition. Lange Medical Publishing, Canada, </a:t>
            </a:r>
            <a:r>
              <a:rPr lang="en-US" sz="1200" i="1" dirty="0">
                <a:solidFill>
                  <a:srgbClr val="FF0000"/>
                </a:solidFill>
                <a:latin typeface="Times New Roman" panose="02020603050405020304" pitchFamily="18" charset="0"/>
                <a:cs typeface="Times New Roman" panose="02020603050405020304" pitchFamily="18" charset="0"/>
              </a:rPr>
              <a:t>1975</a:t>
            </a:r>
          </a:p>
        </p:txBody>
      </p:sp>
    </p:spTree>
    <p:extLst>
      <p:ext uri="{BB962C8B-B14F-4D97-AF65-F5344CB8AC3E}">
        <p14:creationId xmlns:p14="http://schemas.microsoft.com/office/powerpoint/2010/main" val="3422053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FDCE3-9FCD-3844-AA16-2A064B5BF241}"/>
              </a:ext>
            </a:extLst>
          </p:cNvPr>
          <p:cNvSpPr>
            <a:spLocks noGrp="1"/>
          </p:cNvSpPr>
          <p:nvPr>
            <p:ph type="title"/>
          </p:nvPr>
        </p:nvSpPr>
        <p:spPr/>
        <p:txBody>
          <a:bodyPr>
            <a:normAutofit fontScale="90000"/>
          </a:bodyPr>
          <a:lstStyle/>
          <a:p>
            <a:pPr algn="ctr"/>
            <a:r>
              <a:rPr lang="en-GB" dirty="0">
                <a:latin typeface="Times New Roman" panose="02020603050405020304" pitchFamily="18" charset="0"/>
                <a:cs typeface="Times New Roman" panose="02020603050405020304" pitchFamily="18" charset="0"/>
              </a:rPr>
              <a:t> </a:t>
            </a:r>
            <a:r>
              <a:rPr lang="en-GB" b="1" dirty="0">
                <a:solidFill>
                  <a:srgbClr val="FF0000"/>
                </a:solidFill>
                <a:latin typeface="Times New Roman" panose="02020603050405020304" pitchFamily="18" charset="0"/>
                <a:cs typeface="Times New Roman" panose="02020603050405020304" pitchFamily="18" charset="0"/>
              </a:rPr>
              <a:t>THE SPINE: </a:t>
            </a:r>
            <a:br>
              <a:rPr lang="en-GB" dirty="0">
                <a:solidFill>
                  <a:srgbClr val="FF0000"/>
                </a:solidFill>
                <a:latin typeface="Times New Roman" panose="02020603050405020304" pitchFamily="18" charset="0"/>
                <a:cs typeface="Times New Roman" panose="02020603050405020304" pitchFamily="18" charset="0"/>
              </a:rPr>
            </a:br>
            <a:r>
              <a:rPr lang="en-GB" sz="3600" dirty="0">
                <a:solidFill>
                  <a:srgbClr val="00B0F0"/>
                </a:solidFill>
                <a:latin typeface="Times New Roman" panose="02020603050405020304" pitchFamily="18" charset="0"/>
                <a:cs typeface="Times New Roman" panose="02020603050405020304" pitchFamily="18" charset="0"/>
              </a:rPr>
              <a:t>REFERRAL OF PAIN TO THE GROIN FROM THE SPINE</a:t>
            </a:r>
            <a:endParaRPr lang="en-US" sz="3600" dirty="0">
              <a:solidFill>
                <a:srgbClr val="00B0F0"/>
              </a:solidFill>
              <a:latin typeface="Times New Roman" panose="02020603050405020304" pitchFamily="18"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F06E12B5-49DF-374F-B9A7-1BD46E559C87}"/>
              </a:ext>
            </a:extLst>
          </p:cNvPr>
          <p:cNvSpPr>
            <a:spLocks noGrp="1"/>
          </p:cNvSpPr>
          <p:nvPr>
            <p:ph idx="1"/>
          </p:nvPr>
        </p:nvSpPr>
        <p:spPr>
          <a:xfrm>
            <a:off x="533400" y="1836016"/>
            <a:ext cx="11125200" cy="4351338"/>
          </a:xfrm>
        </p:spPr>
        <p:txBody>
          <a:bodyPr/>
          <a:lstStyle/>
          <a:p>
            <a:pPr marL="0" indent="0">
              <a:buNone/>
            </a:pPr>
            <a:r>
              <a:rPr lang="en-GB" b="1" dirty="0">
                <a:solidFill>
                  <a:srgbClr val="FF0000"/>
                </a:solidFill>
                <a:latin typeface="Times New Roman" panose="02020603050405020304" pitchFamily="18" charset="0"/>
                <a:cs typeface="Times New Roman" panose="02020603050405020304" pitchFamily="18" charset="0"/>
              </a:rPr>
              <a:t>3 IMPORTANT CONCEPTS TO REMEMBER ABOUT THE SPINE!</a:t>
            </a:r>
            <a:endParaRPr lang="en-GB" dirty="0">
              <a:solidFill>
                <a:srgbClr val="FF0000"/>
              </a:solidFill>
              <a:latin typeface="Times New Roman" panose="02020603050405020304" pitchFamily="18" charset="0"/>
              <a:cs typeface="Times New Roman" panose="02020603050405020304" pitchFamily="18" charset="0"/>
            </a:endParaRPr>
          </a:p>
          <a:p>
            <a:pPr marL="0" indent="0">
              <a:buNone/>
            </a:pPr>
            <a:endParaRPr lang="en-US" dirty="0">
              <a:solidFill>
                <a:srgbClr val="FF0000"/>
              </a:solidFill>
            </a:endParaRPr>
          </a:p>
        </p:txBody>
      </p:sp>
      <p:sp>
        <p:nvSpPr>
          <p:cNvPr id="6" name="TextBox 5">
            <a:extLst>
              <a:ext uri="{FF2B5EF4-FFF2-40B4-BE49-F238E27FC236}">
                <a16:creationId xmlns:a16="http://schemas.microsoft.com/office/drawing/2014/main" id="{789E176C-4FB9-7743-A6D3-2D48A25F7A09}"/>
              </a:ext>
            </a:extLst>
          </p:cNvPr>
          <p:cNvSpPr txBox="1"/>
          <p:nvPr/>
        </p:nvSpPr>
        <p:spPr>
          <a:xfrm>
            <a:off x="654627" y="2628900"/>
            <a:ext cx="11170228" cy="3046988"/>
          </a:xfrm>
          <a:prstGeom prst="rect">
            <a:avLst/>
          </a:prstGeom>
          <a:noFill/>
        </p:spPr>
        <p:txBody>
          <a:bodyPr wrap="square" rtlCol="0">
            <a:spAutoFit/>
          </a:bodyPr>
          <a:lstStyle/>
          <a:p>
            <a:pPr marL="285750" indent="-285750">
              <a:buFont typeface="Arial" panose="020B0604020202020204" pitchFamily="34" charset="0"/>
              <a:buChar char="•"/>
            </a:pPr>
            <a:r>
              <a:rPr lang="en-GB" sz="3200" b="1" dirty="0">
                <a:latin typeface="Times New Roman" panose="02020603050405020304" pitchFamily="18" charset="0"/>
                <a:cs typeface="Times New Roman" panose="02020603050405020304" pitchFamily="18" charset="0"/>
              </a:rPr>
              <a:t>SIMILAR SPINAL STRUCTURES PROVOKE SIMILAR PAIN PATTERNS IN DIFFERENT PATIENTS!</a:t>
            </a:r>
          </a:p>
          <a:p>
            <a:pPr marL="285750" indent="-285750">
              <a:buFont typeface="Arial" panose="020B0604020202020204" pitchFamily="34" charset="0"/>
              <a:buChar char="•"/>
            </a:pPr>
            <a:r>
              <a:rPr lang="en-GB" sz="3200" b="1" dirty="0">
                <a:latin typeface="Times New Roman" panose="02020603050405020304" pitchFamily="18" charset="0"/>
                <a:cs typeface="Times New Roman" panose="02020603050405020304" pitchFamily="18" charset="0"/>
              </a:rPr>
              <a:t>RADIOLOGISTS AND ORTHOPAEDIC SURGEONS STUDY THEIR IMAGES SEPERATELY!</a:t>
            </a:r>
          </a:p>
          <a:p>
            <a:pPr marL="285750" indent="-285750">
              <a:buFont typeface="Arial" panose="020B0604020202020204" pitchFamily="34" charset="0"/>
              <a:buChar char="•"/>
            </a:pPr>
            <a:r>
              <a:rPr lang="en-GB" sz="3200" b="1" dirty="0">
                <a:latin typeface="Times New Roman" panose="02020603050405020304" pitchFamily="18" charset="0"/>
                <a:cs typeface="Times New Roman" panose="02020603050405020304" pitchFamily="18" charset="0"/>
              </a:rPr>
              <a:t>PATHOLOGIC STRUCTURES ON IMAGING, IN ASYMPTOMATIC PATIENTS!</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80075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4849</TotalTime>
  <Words>937</Words>
  <Application>Microsoft Macintosh PowerPoint</Application>
  <PresentationFormat>Widescreen</PresentationFormat>
  <Paragraphs>92</Paragraphs>
  <Slides>25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Times New Roman</vt:lpstr>
      <vt:lpstr>Office Theme</vt:lpstr>
      <vt:lpstr>GROIN PAIN REFERRAL FROM DISTAL SITES </vt:lpstr>
      <vt:lpstr>A DIAGNOSTIC DILEMMA :</vt:lpstr>
      <vt:lpstr>WHAT WE WILL NOT DISCUSS : ENTITIES OF LOCAL GROIN-HIP PAIN </vt:lpstr>
      <vt:lpstr>WHAT WE WILL  DISCUSS :    PAIN REFERRAL FROM DISTAL SITES TO THE  GROIN</vt:lpstr>
      <vt:lpstr>  PAIN REFERRAL FROM DISTAL SITES TO THE  GROIN   </vt:lpstr>
      <vt:lpstr>NORMAL ANATOMY:</vt:lpstr>
      <vt:lpstr>VISCERAL REFERRAL SITES TO THE SPINE</vt:lpstr>
      <vt:lpstr>REFERRAL TO THE GROIN FROM AN ORGAN:</vt:lpstr>
      <vt:lpstr> THE SPINE:  REFERRAL OF PAIN TO THE GROIN FROM THE SPINE</vt:lpstr>
      <vt:lpstr>SIMILAR SPINAL STRUCTURES PROVOKE                 SIMILAR PAIN PATTERNS IN DIFF. PTS. </vt:lpstr>
      <vt:lpstr>RADIOLOGISTS AND ORTHOPAEDIC SURGEONS STUDY THEIR IMAGES SEPERATELY   </vt:lpstr>
      <vt:lpstr>DISC ABNORMALITIES IN ASYMPTOMATIC SUBJECTS </vt:lpstr>
      <vt:lpstr>REFERRAL TO THE GROIN FROM SPINAL STRUCTURES </vt:lpstr>
      <vt:lpstr>NERVE ROOT PAIN REFERRING TO THE GROIN</vt:lpstr>
      <vt:lpstr>FACET JOINT PAIN REFERRING TO THE GROIN </vt:lpstr>
      <vt:lpstr>FACET JOINT PAIN REFERRING TO THE GROIN </vt:lpstr>
      <vt:lpstr>SACROILIAC JOINT (SIJ) Controversy: 1</vt:lpstr>
      <vt:lpstr>SACROILIAC JOINT (SIJ) Controversy: 2</vt:lpstr>
      <vt:lpstr>Referred pain location depends on the affected section of the sacroiliac joint</vt:lpstr>
      <vt:lpstr>PAIN REFERRAL FROM MUSCLE </vt:lpstr>
      <vt:lpstr>WHAT IS MYOFASCIAL PAIN?   </vt:lpstr>
      <vt:lpstr>PowerPoint Presentation</vt:lpstr>
      <vt:lpstr>MUSCLE, (MYOFASCIAL TRIGGER POINT),        REFERRAL TO THE GROIN   </vt:lpstr>
      <vt:lpstr>DIFFERENTIAL DIAGNOSIS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GROIN PAIN REFERRAL FROM DISTAL SITES </dc:title>
  <dc:creator>Ashton Vice</dc:creator>
  <cp:lastModifiedBy>Ashton Vice</cp:lastModifiedBy>
  <cp:revision>51</cp:revision>
  <dcterms:created xsi:type="dcterms:W3CDTF">2018-09-05T08:47:37Z</dcterms:created>
  <dcterms:modified xsi:type="dcterms:W3CDTF">2019-07-01T11:52:03Z</dcterms:modified>
</cp:coreProperties>
</file>